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0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2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4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7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  <p:sldMasterId id="2147483685" r:id="rId3"/>
    <p:sldMasterId id="2147483713" r:id="rId4"/>
    <p:sldMasterId id="2147483736" r:id="rId5"/>
    <p:sldMasterId id="2147483757" r:id="rId6"/>
    <p:sldMasterId id="2147483772" r:id="rId7"/>
    <p:sldMasterId id="2147483794" r:id="rId8"/>
    <p:sldMasterId id="2147483815" r:id="rId9"/>
    <p:sldMasterId id="2147483842" r:id="rId10"/>
    <p:sldMasterId id="2147483857" r:id="rId11"/>
    <p:sldMasterId id="2147483872" r:id="rId12"/>
    <p:sldMasterId id="2147483886" r:id="rId13"/>
    <p:sldMasterId id="2147483908" r:id="rId14"/>
    <p:sldMasterId id="2147483934" r:id="rId15"/>
    <p:sldMasterId id="2147483948" r:id="rId16"/>
    <p:sldMasterId id="2147483962" r:id="rId17"/>
    <p:sldMasterId id="2147483975" r:id="rId18"/>
  </p:sldMasterIdLst>
  <p:notesMasterIdLst>
    <p:notesMasterId r:id="rId69"/>
  </p:notesMasterIdLst>
  <p:sldIdLst>
    <p:sldId id="2145707602" r:id="rId19"/>
    <p:sldId id="2145707249" r:id="rId20"/>
    <p:sldId id="2145707504" r:id="rId21"/>
    <p:sldId id="2145707506" r:id="rId22"/>
    <p:sldId id="2145707507" r:id="rId23"/>
    <p:sldId id="287" r:id="rId24"/>
    <p:sldId id="2145707511" r:id="rId25"/>
    <p:sldId id="323" r:id="rId26"/>
    <p:sldId id="2145707383" r:id="rId27"/>
    <p:sldId id="2145707388" r:id="rId28"/>
    <p:sldId id="2260" r:id="rId29"/>
    <p:sldId id="2261" r:id="rId30"/>
    <p:sldId id="2145707294" r:id="rId31"/>
    <p:sldId id="2145707390" r:id="rId32"/>
    <p:sldId id="2145707295" r:id="rId33"/>
    <p:sldId id="2145707297" r:id="rId34"/>
    <p:sldId id="2145707603" r:id="rId35"/>
    <p:sldId id="2145707515" r:id="rId36"/>
    <p:sldId id="2145707569" r:id="rId37"/>
    <p:sldId id="2145707604" r:id="rId38"/>
    <p:sldId id="2145707570" r:id="rId39"/>
    <p:sldId id="2145707395" r:id="rId40"/>
    <p:sldId id="2145707382" r:id="rId41"/>
    <p:sldId id="2145707571" r:id="rId42"/>
    <p:sldId id="2145707513" r:id="rId43"/>
    <p:sldId id="2145707514" r:id="rId44"/>
    <p:sldId id="2145707572" r:id="rId45"/>
    <p:sldId id="2145707368" r:id="rId46"/>
    <p:sldId id="2145707385" r:id="rId47"/>
    <p:sldId id="2145707394" r:id="rId48"/>
    <p:sldId id="2145707516" r:id="rId49"/>
    <p:sldId id="2145707517" r:id="rId50"/>
    <p:sldId id="2145707518" r:id="rId51"/>
    <p:sldId id="2145707519" r:id="rId52"/>
    <p:sldId id="2145707573" r:id="rId53"/>
    <p:sldId id="2145707520" r:id="rId54"/>
    <p:sldId id="2145707358" r:id="rId55"/>
    <p:sldId id="304" r:id="rId56"/>
    <p:sldId id="2145707568" r:id="rId57"/>
    <p:sldId id="291" r:id="rId58"/>
    <p:sldId id="270" r:id="rId59"/>
    <p:sldId id="271" r:id="rId60"/>
    <p:sldId id="2145707605" r:id="rId61"/>
    <p:sldId id="2145707606" r:id="rId62"/>
    <p:sldId id="2145707582" r:id="rId63"/>
    <p:sldId id="2145707282" r:id="rId64"/>
    <p:sldId id="2145707285" r:id="rId65"/>
    <p:sldId id="2145707607" r:id="rId66"/>
    <p:sldId id="2145707608" r:id="rId67"/>
    <p:sldId id="2145707586" r:id="rId6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07"/>
    <p:restoredTop sz="84522"/>
  </p:normalViewPr>
  <p:slideViewPr>
    <p:cSldViewPr snapToGrid="0">
      <p:cViewPr varScale="1">
        <p:scale>
          <a:sx n="100" d="100"/>
          <a:sy n="100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1C8-BB43-8792-65E4ED647F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1C8-BB43-8792-65E4ED647FF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1C8-BB43-8792-65E4ED647FF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1C8-BB43-8792-65E4ED647FF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1C8-BB43-8792-65E4ED647FFE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99</c:v>
                </c:pt>
                <c:pt idx="1">
                  <c:v>98</c:v>
                </c:pt>
                <c:pt idx="2">
                  <c:v>99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C8-BB43-8792-65E4ED647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gapDepth val="149"/>
        <c:shape val="box"/>
        <c:axId val="282588672"/>
        <c:axId val="282590208"/>
        <c:axId val="0"/>
      </c:bar3DChart>
      <c:catAx>
        <c:axId val="282588672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crossAx val="282590208"/>
        <c:crosses val="autoZero"/>
        <c:auto val="1"/>
        <c:lblAlgn val="ctr"/>
        <c:lblOffset val="100"/>
        <c:noMultiLvlLbl val="0"/>
      </c:catAx>
      <c:valAx>
        <c:axId val="28259020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2588672"/>
        <c:crosses val="autoZero"/>
        <c:crossBetween val="between"/>
        <c:majorUnit val="20"/>
      </c:valAx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393" b="1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54-468E-84E1-B22D22DF12A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854-468E-84E1-B22D22DF12A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854-468E-84E1-B22D22DF12A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854-468E-84E1-B22D22DF12AC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54-468E-84E1-B22D22DF1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gapDepth val="149"/>
        <c:shape val="box"/>
        <c:axId val="282588672"/>
        <c:axId val="282590208"/>
        <c:axId val="0"/>
      </c:bar3DChart>
      <c:catAx>
        <c:axId val="282588672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crossAx val="282590208"/>
        <c:crosses val="autoZero"/>
        <c:auto val="1"/>
        <c:lblAlgn val="ctr"/>
        <c:lblOffset val="100"/>
        <c:noMultiLvlLbl val="0"/>
      </c:catAx>
      <c:valAx>
        <c:axId val="28259020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2588672"/>
        <c:crosses val="autoZero"/>
        <c:crossBetween val="between"/>
        <c:majorUnit val="20"/>
      </c:valAx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393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D26-2249-80DF-4839AFC7B88A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5D26-2249-80DF-4839AFC7B88A}"/>
              </c:ext>
            </c:extLst>
          </c:dPt>
          <c:dPt>
            <c:idx val="3"/>
            <c:invertIfNegative val="0"/>
            <c:bubble3D val="0"/>
            <c:spPr>
              <a:solidFill>
                <a:srgbClr val="4472C4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5D26-2249-80DF-4839AFC7B88A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87</c:v>
                </c:pt>
                <c:pt idx="2">
                  <c:v>92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26-2249-80DF-4839AFC7B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gapDepth val="149"/>
        <c:shape val="box"/>
        <c:axId val="282294144"/>
        <c:axId val="282295680"/>
        <c:axId val="0"/>
      </c:bar3DChart>
      <c:catAx>
        <c:axId val="282294144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crossAx val="282295680"/>
        <c:crosses val="autoZero"/>
        <c:auto val="1"/>
        <c:lblAlgn val="ctr"/>
        <c:lblOffset val="100"/>
        <c:noMultiLvlLbl val="0"/>
      </c:catAx>
      <c:valAx>
        <c:axId val="28229568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2294144"/>
        <c:crosses val="autoZero"/>
        <c:crossBetween val="between"/>
        <c:majorUnit val="20"/>
      </c:valAx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393" b="1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65-4A2D-BF71-6DFBA9FFE0B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65-4A2D-BF71-6DFBA9FFE0B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065-4A2D-BF71-6DFBA9FFE0B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0.4</c:v>
                </c:pt>
                <c:pt idx="3">
                  <c:v>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65-4A2D-BF71-6DFBA9FFE0B3}"/>
            </c:ext>
          </c:extLst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47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5-4A2D-BF71-6DFBA9FFE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gapDepth val="149"/>
        <c:shape val="box"/>
        <c:axId val="136369664"/>
        <c:axId val="136371200"/>
        <c:axId val="0"/>
      </c:bar3DChart>
      <c:catAx>
        <c:axId val="136369664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crossAx val="136371200"/>
        <c:crosses val="autoZero"/>
        <c:auto val="1"/>
        <c:lblAlgn val="ctr"/>
        <c:lblOffset val="100"/>
        <c:noMultiLvlLbl val="0"/>
      </c:catAx>
      <c:valAx>
        <c:axId val="136371200"/>
        <c:scaling>
          <c:orientation val="minMax"/>
          <c:max val="100"/>
          <c:min val="-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6369664"/>
        <c:crosses val="autoZero"/>
        <c:crossBetween val="between"/>
        <c:majorUnit val="20"/>
      </c:valAx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393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619-764F-85F3-5D0123E9D6A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619-764F-85F3-5D0123E9D6A0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19-764F-85F3-5D0123E9D6A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19-764F-85F3-5D0123E9D6A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19-764F-85F3-5D0123E9D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gapDepth val="149"/>
        <c:shape val="box"/>
        <c:axId val="282588672"/>
        <c:axId val="282590208"/>
        <c:axId val="0"/>
      </c:bar3DChart>
      <c:catAx>
        <c:axId val="282588672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crossAx val="282590208"/>
        <c:crosses val="autoZero"/>
        <c:auto val="1"/>
        <c:lblAlgn val="ctr"/>
        <c:lblOffset val="100"/>
        <c:noMultiLvlLbl val="0"/>
      </c:catAx>
      <c:valAx>
        <c:axId val="282590208"/>
        <c:scaling>
          <c:orientation val="minMax"/>
          <c:max val="4"/>
          <c:min val="0.25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2588672"/>
        <c:crosses val="autoZero"/>
        <c:crossBetween val="between"/>
        <c:majorUnit val="20"/>
      </c:valAx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393" b="1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C3EAD151-C469-7E4D-B062-AEDA6184EF5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6D3BE5A2-5387-B147-B053-B792F5A4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7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ap.org/2022/IDWeek/IDWeek_23.htm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19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28" fontAlgn="auto">
              <a:spcBef>
                <a:spcPts val="0"/>
              </a:spcBef>
              <a:spcAft>
                <a:spcPts val="0"/>
              </a:spcAft>
              <a:defRPr/>
            </a:pPr>
            <a:fld id="{0120383B-CF02-435D-BED1-C4BFE01DF5A6}" type="slidenum">
              <a:rPr lang="en-US" sz="1800" kern="0">
                <a:solidFill>
                  <a:sysClr val="windowText" lastClr="000000"/>
                </a:solidFill>
                <a:latin typeface="Calibri" pitchFamily="34" charset="0"/>
              </a:rPr>
              <a:pPr defTabSz="929528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7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52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first initials and increase font on all citations to about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0383B-CF02-435D-BED1-C4BFE01DF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490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pull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EF7D3-6084-0141-8044-BDEFBC1AD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03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EF7D3-6084-0141-8044-BDEFBC1AD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414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abstract number here and for all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E5A2-5387-B147-B053-B792F5A422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16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E5A2-5387-B147-B053-B792F5A422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68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E5A2-5387-B147-B053-B792F5A422D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68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0383B-CF02-435D-BED1-C4BFE01DF5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647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5" name="Shape 5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hlinkClick r:id="rId3"/>
              </a:rPr>
              <a:t>https://www.natap.org/2022/IDWeek/IDWeek_23.htm</a:t>
            </a:r>
            <a: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708025"/>
            <a:ext cx="6289675" cy="3538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28">
              <a:defRPr/>
            </a:pPr>
            <a:fld id="{0120383B-CF02-435D-BED1-C4BFE01DF5A6}" type="slidenum">
              <a:rPr lang="en-US" sz="1300">
                <a:solidFill>
                  <a:prstClr val="black"/>
                </a:solidFill>
                <a:latin typeface="Calibri" pitchFamily="34" charset="0"/>
                <a:cs typeface="Arial"/>
                <a:sym typeface="Arial"/>
              </a:rPr>
              <a:pPr defTabSz="929528">
                <a:defRPr/>
              </a:pPr>
              <a:t>3</a:t>
            </a:fld>
            <a:endParaRPr lang="en-US" sz="1300">
              <a:solidFill>
                <a:prstClr val="black"/>
              </a:solidFill>
              <a:latin typeface="Calibri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784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E5A2-5387-B147-B053-B792F5A422D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29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BE5A2-5387-B147-B053-B792F5A4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586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figures or tables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BE5A2-5387-B147-B053-B792F5A4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704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44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BE5A2-5387-B147-B053-B792F5A4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32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BE5A2-5387-B147-B053-B792F5A4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7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708025"/>
            <a:ext cx="6289675" cy="3538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citation for this and other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28">
              <a:defRPr/>
            </a:pPr>
            <a:fld id="{0120383B-CF02-435D-BED1-C4BFE01DF5A6}" type="slidenum">
              <a:rPr lang="en-US" sz="1300">
                <a:solidFill>
                  <a:prstClr val="black"/>
                </a:solidFill>
                <a:latin typeface="Calibri" pitchFamily="34" charset="0"/>
                <a:cs typeface="Arial"/>
                <a:sym typeface="Arial"/>
              </a:rPr>
              <a:pPr defTabSz="929528">
                <a:defRPr/>
              </a:pPr>
              <a:t>5</a:t>
            </a:fld>
            <a:endParaRPr lang="en-US" sz="1300">
              <a:solidFill>
                <a:prstClr val="black"/>
              </a:solidFill>
              <a:latin typeface="Calibri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54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E5A2-5387-B147-B053-B792F5A42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1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50" fontAlgn="auto">
              <a:spcBef>
                <a:spcPts val="0"/>
              </a:spcBef>
              <a:spcAft>
                <a:spcPts val="0"/>
              </a:spcAft>
              <a:defRPr/>
            </a:pPr>
            <a:fld id="{DA7EF7D3-6084-0141-8044-BDEFBC1ADF8C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989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50">
              <a:defRPr/>
            </a:pPr>
            <a:fld id="{6D3BE5A2-5387-B147-B053-B792F5A422D0}" type="slidenum">
              <a:rPr lang="en-US">
                <a:solidFill>
                  <a:prstClr val="black"/>
                </a:solidFill>
              </a:rPr>
              <a:pPr defTabSz="914350"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41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50" fontAlgn="auto">
              <a:spcBef>
                <a:spcPts val="0"/>
              </a:spcBef>
              <a:spcAft>
                <a:spcPts val="0"/>
              </a:spcAft>
              <a:defRPr/>
            </a:pPr>
            <a:fld id="{DA7EF7D3-6084-0141-8044-BDEFBC1ADF8C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866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50" fontAlgn="auto">
              <a:spcBef>
                <a:spcPts val="0"/>
              </a:spcBef>
              <a:spcAft>
                <a:spcPts val="0"/>
              </a:spcAft>
              <a:defRPr/>
            </a:pPr>
            <a:fld id="{DA7EF7D3-6084-0141-8044-BDEFBC1ADF8C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094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2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E55-E296-E343-BDF2-A235272BBCCB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2C-0182-DC44-AAC7-30F04C6E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4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7739-232A-B745-AC65-A2197C5966AF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2C-0182-DC44-AAC7-30F04C6E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626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6570-6F46-6243-A98B-95FC05F7A8EC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4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1AE-6C83-9340-BA66-EF9697A36104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82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0972800" cy="10366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095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600" b="0" baseline="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038098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894F6-7957-7380-EEFA-CE49B1C5E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840FC-D3D4-9F47-A6D0-2109BF0F258E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5C2893-F623-7CC0-4C95-C2804F809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E42E2A-9A3F-F38B-00CF-5F7791EF1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930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888510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987657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704464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387854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0354695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9713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03A1-B0B7-114C-961A-CEF2A9A01B57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2C-0182-DC44-AAC7-30F04C6E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076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5760925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19198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600745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084592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036416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5750357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7" tIns="91437" rIns="91437" bIns="91437"/>
          <a:lstStyle>
            <a:lvl1pPr algn="l" defTabSz="914400">
              <a:lnSpc>
                <a:spcPct val="90000"/>
              </a:lnSpc>
              <a:defRPr sz="4400">
                <a:solidFill>
                  <a:srgbClr val="008BB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91437" tIns="91437" rIns="91437" bIns="91437" anchor="t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495300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777239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0414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1270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6397" y="6354250"/>
            <a:ext cx="367403" cy="36932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9468636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mage"/>
          <p:cNvSpPr>
            <a:spLocks noGrp="1"/>
          </p:cNvSpPr>
          <p:nvPr>
            <p:ph type="pic" sz="half" idx="21"/>
          </p:nvPr>
        </p:nvSpPr>
        <p:spPr>
          <a:xfrm>
            <a:off x="2664531" y="203273"/>
            <a:ext cx="6858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2416969" y="4723805"/>
            <a:ext cx="7358064" cy="1000126"/>
          </a:xfrm>
          <a:prstGeom prst="rect">
            <a:avLst/>
          </a:prstGeom>
        </p:spPr>
        <p:txBody>
          <a:bodyPr lIns="71436" tIns="71436" rIns="71436" bIns="71436" anchor="b"/>
          <a:lstStyle>
            <a:lvl1pPr defTabSz="410765"/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5732859"/>
            <a:ext cx="7358064" cy="794744"/>
          </a:xfrm>
          <a:prstGeom prst="rect">
            <a:avLst/>
          </a:prstGeom>
        </p:spPr>
        <p:txBody>
          <a:bodyPr lIns="71436" tIns="71436" rIns="71436" bIns="71436" anchor="t"/>
          <a:lstStyle>
            <a:lvl1pPr marL="0" indent="0" algn="ctr" defTabSz="410765">
              <a:spcBef>
                <a:spcPts val="0"/>
              </a:spcBef>
              <a:buSzTx/>
              <a:buNone/>
            </a:lvl1pPr>
            <a:lvl2pPr marL="0" indent="0" algn="ctr" defTabSz="410765">
              <a:spcBef>
                <a:spcPts val="0"/>
              </a:spcBef>
              <a:buSzTx/>
              <a:buNone/>
            </a:lvl2pPr>
            <a:lvl3pPr marL="0" indent="0" algn="ctr" defTabSz="410765">
              <a:spcBef>
                <a:spcPts val="0"/>
              </a:spcBef>
              <a:buSzTx/>
              <a:buNone/>
            </a:lvl3pPr>
            <a:lvl4pPr marL="0" indent="0" algn="ctr" defTabSz="410765">
              <a:spcBef>
                <a:spcPts val="0"/>
              </a:spcBef>
              <a:buSzTx/>
              <a:buNone/>
            </a:lvl4pPr>
            <a:lvl5pPr marL="0" indent="0" algn="ctr" defTabSz="410765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296553" cy="313544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8247590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2416969" y="1151929"/>
            <a:ext cx="7358064" cy="2321720"/>
          </a:xfrm>
          <a:prstGeom prst="rect">
            <a:avLst/>
          </a:prstGeom>
        </p:spPr>
        <p:txBody>
          <a:bodyPr lIns="71435" tIns="71435" rIns="71435" bIns="71435" anchor="b"/>
          <a:lstStyle>
            <a:lvl1pPr defTabSz="914400">
              <a:lnSpc>
                <a:spcPct val="90000"/>
              </a:lnSpc>
              <a:defRPr sz="4400">
                <a:solidFill>
                  <a:srgbClr val="008BB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3545086"/>
            <a:ext cx="7358064" cy="794744"/>
          </a:xfrm>
          <a:prstGeom prst="rect">
            <a:avLst/>
          </a:prstGeom>
        </p:spPr>
        <p:txBody>
          <a:bodyPr lIns="71435" tIns="71435" rIns="71435" bIns="71435" anchor="t"/>
          <a:lstStyle>
            <a:lvl1pPr marL="0" indent="0" algn="ctr" defTabSz="410765">
              <a:spcBef>
                <a:spcPts val="0"/>
              </a:spcBef>
              <a:buSzTx/>
              <a:buNone/>
            </a:lvl1pPr>
            <a:lvl2pPr marL="0" indent="0" algn="ctr" defTabSz="410765">
              <a:spcBef>
                <a:spcPts val="0"/>
              </a:spcBef>
              <a:buSzTx/>
              <a:buNone/>
            </a:lvl2pPr>
            <a:lvl3pPr marL="0" indent="0" algn="ctr" defTabSz="410765">
              <a:spcBef>
                <a:spcPts val="0"/>
              </a:spcBef>
              <a:buSzTx/>
              <a:buNone/>
            </a:lvl3pPr>
            <a:lvl4pPr marL="0" indent="0" algn="ctr" defTabSz="410765">
              <a:spcBef>
                <a:spcPts val="0"/>
              </a:spcBef>
              <a:buSzTx/>
              <a:buNone/>
            </a:lvl4pPr>
            <a:lvl5pPr marL="0" indent="0" algn="ctr" defTabSz="410765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7053" y="6536531"/>
            <a:ext cx="296551" cy="313542"/>
          </a:xfrm>
          <a:prstGeom prst="rect">
            <a:avLst/>
          </a:prstGeom>
        </p:spPr>
        <p:txBody>
          <a:bodyPr lIns="71435" tIns="71435" rIns="71435" bIns="71435"/>
          <a:lstStyle>
            <a:lvl1pPr defTabSz="410765">
              <a:defRPr sz="11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787361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6393" y="6354249"/>
            <a:ext cx="367407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75302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2"/>
            <a:ext cx="10972800" cy="10366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095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600" b="0" baseline="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015275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8" cy="823913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2286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4572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6858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9144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4800" b="1">
                <a:latin typeface="Calibri"/>
                <a:cs typeface="Calibri"/>
                <a:sym typeface="Calibri"/>
              </a:defRPr>
            </a:lvl1pPr>
          </a:lstStyle>
          <a:p>
            <a:pPr marL="0" indent="0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6393" y="6354249"/>
            <a:ext cx="367407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87536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495300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777240" indent="-32004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0414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1270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6393" y="6354249"/>
            <a:ext cx="367407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5605573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7"/>
          <p:cNvGrpSpPr/>
          <p:nvPr/>
        </p:nvGrpSpPr>
        <p:grpSpPr>
          <a:xfrm>
            <a:off x="0" y="0"/>
            <a:ext cx="12192001" cy="6858000"/>
            <a:chOff x="0" y="0"/>
            <a:chExt cx="24384000" cy="13716000"/>
          </a:xfrm>
        </p:grpSpPr>
        <p:sp>
          <p:nvSpPr>
            <p:cNvPr id="172" name="Rectangle 6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73" name="Oval 12"/>
            <p:cNvSpPr/>
            <p:nvPr/>
          </p:nvSpPr>
          <p:spPr>
            <a:xfrm>
              <a:off x="-1" y="5334000"/>
              <a:ext cx="8382001" cy="8382000"/>
            </a:xfrm>
            <a:prstGeom prst="ellipse">
              <a:avLst/>
            </a:prstGeom>
            <a:gradFill flip="none" rotWithShape="1">
              <a:gsLst>
                <a:gs pos="0">
                  <a:srgbClr val="E64823">
                    <a:alpha val="11000"/>
                  </a:srgbClr>
                </a:gs>
                <a:gs pos="36000">
                  <a:srgbClr val="E64823">
                    <a:alpha val="10000"/>
                  </a:srgbClr>
                </a:gs>
                <a:gs pos="75000">
                  <a:srgbClr val="E64823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74" name="Oval 14"/>
            <p:cNvSpPr/>
            <p:nvPr/>
          </p:nvSpPr>
          <p:spPr>
            <a:xfrm>
              <a:off x="-1" y="5791200"/>
              <a:ext cx="4724401" cy="4724400"/>
            </a:xfrm>
            <a:prstGeom prst="ellipse">
              <a:avLst/>
            </a:prstGeom>
            <a:gradFill flip="none" rotWithShape="1">
              <a:gsLst>
                <a:gs pos="0">
                  <a:srgbClr val="E64823">
                    <a:alpha val="8000"/>
                  </a:srgbClr>
                </a:gs>
                <a:gs pos="36000">
                  <a:srgbClr val="E64823">
                    <a:alpha val="8000"/>
                  </a:srgbClr>
                </a:gs>
                <a:gs pos="72000">
                  <a:srgbClr val="E64823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75" name="Oval 17"/>
            <p:cNvSpPr/>
            <p:nvPr/>
          </p:nvSpPr>
          <p:spPr>
            <a:xfrm>
              <a:off x="17218023" y="11734800"/>
              <a:ext cx="1981201" cy="1981200"/>
            </a:xfrm>
            <a:prstGeom prst="ellipse">
              <a:avLst/>
            </a:prstGeom>
            <a:gradFill flip="none" rotWithShape="1">
              <a:gsLst>
                <a:gs pos="0">
                  <a:srgbClr val="E64823">
                    <a:alpha val="14000"/>
                  </a:srgbClr>
                </a:gs>
                <a:gs pos="36000">
                  <a:srgbClr val="E64823">
                    <a:alpha val="7000"/>
                  </a:srgbClr>
                </a:gs>
                <a:gs pos="66000">
                  <a:srgbClr val="E64823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76" name="Oval 15"/>
            <p:cNvSpPr/>
            <p:nvPr/>
          </p:nvSpPr>
          <p:spPr>
            <a:xfrm>
              <a:off x="17218023" y="3352800"/>
              <a:ext cx="5638801" cy="5638800"/>
            </a:xfrm>
            <a:prstGeom prst="ellipse">
              <a:avLst/>
            </a:prstGeom>
            <a:gradFill flip="none" rotWithShape="1">
              <a:gsLst>
                <a:gs pos="0">
                  <a:srgbClr val="E64823">
                    <a:alpha val="7000"/>
                  </a:srgbClr>
                </a:gs>
                <a:gs pos="36000">
                  <a:srgbClr val="E64823">
                    <a:alpha val="6000"/>
                  </a:srgbClr>
                </a:gs>
                <a:gs pos="69000">
                  <a:srgbClr val="E64823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77" name="Oval 16"/>
            <p:cNvSpPr/>
            <p:nvPr/>
          </p:nvSpPr>
          <p:spPr>
            <a:xfrm>
              <a:off x="15998823" y="16927"/>
              <a:ext cx="3200401" cy="3200401"/>
            </a:xfrm>
            <a:prstGeom prst="ellipse">
              <a:avLst/>
            </a:prstGeom>
            <a:gradFill flip="none" rotWithShape="1">
              <a:gsLst>
                <a:gs pos="0">
                  <a:srgbClr val="E64823">
                    <a:alpha val="14000"/>
                  </a:srgbClr>
                </a:gs>
                <a:gs pos="36000">
                  <a:srgbClr val="E64823">
                    <a:alpha val="7000"/>
                  </a:srgbClr>
                </a:gs>
                <a:gs pos="73000">
                  <a:srgbClr val="E64823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78" name="Freeform 5"/>
            <p:cNvSpPr/>
            <p:nvPr/>
          </p:nvSpPr>
          <p:spPr>
            <a:xfrm rot="21010067">
              <a:off x="16981902" y="3595034"/>
              <a:ext cx="6598815" cy="88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79" name="Freeform 5"/>
            <p:cNvSpPr/>
            <p:nvPr/>
          </p:nvSpPr>
          <p:spPr>
            <a:xfrm>
              <a:off x="919012" y="3732810"/>
              <a:ext cx="22555201" cy="906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80" name="Freeform 5"/>
            <p:cNvSpPr/>
            <p:nvPr/>
          </p:nvSpPr>
          <p:spPr>
            <a:xfrm>
              <a:off x="0" y="3174"/>
              <a:ext cx="24384001" cy="1371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</p:grpSp>
      <p:sp>
        <p:nvSpPr>
          <p:cNvPr id="182" name="Rectangle 20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rgbClr val="FFCA08"/>
          </a:solidFill>
          <a:ln w="12700">
            <a:miter lim="400000"/>
          </a:ln>
          <a:effectLst>
            <a:outerShdw blurRad="76200" dist="50800" dir="5400000" rotWithShape="0">
              <a:srgbClr val="000000">
                <a:alpha val="45000"/>
              </a:srgbClr>
            </a:outerShdw>
          </a:effectLst>
        </p:spPr>
        <p:txBody>
          <a:bodyPr tIns="45720" bIns="45720"/>
          <a:lstStyle/>
          <a:p>
            <a:pPr algn="l" defTabSz="914400">
              <a:defRPr sz="3600" b="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4" cy="706965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457200">
              <a:defRPr sz="3600">
                <a:solidFill>
                  <a:srgbClr val="E5DED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42900" indent="-342900" defTabSz="457200">
              <a:spcBef>
                <a:spcPts val="1000"/>
              </a:spcBef>
              <a:buClr>
                <a:srgbClr val="FFCA08"/>
              </a:buClr>
              <a:buSzPct val="80000"/>
              <a:buChar char="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0069" indent="-321469" defTabSz="457200">
              <a:spcBef>
                <a:spcPts val="1000"/>
              </a:spcBef>
              <a:buClr>
                <a:srgbClr val="FFCA08"/>
              </a:buClr>
              <a:buSzPct val="80000"/>
              <a:buChar char="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51114" indent="-293914" defTabSz="457200">
              <a:spcBef>
                <a:spcPts val="1000"/>
              </a:spcBef>
              <a:buClr>
                <a:srgbClr val="FFCA08"/>
              </a:buClr>
              <a:buSzPct val="80000"/>
              <a:buChar char="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indent="-342900" defTabSz="457200">
              <a:spcBef>
                <a:spcPts val="1000"/>
              </a:spcBef>
              <a:buClr>
                <a:srgbClr val="FFCA08"/>
              </a:buClr>
              <a:buSzPct val="80000"/>
              <a:buChar char="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257300" indent="-342900" defTabSz="457200">
              <a:spcBef>
                <a:spcPts val="1000"/>
              </a:spcBef>
              <a:buClr>
                <a:srgbClr val="FFCA08"/>
              </a:buClr>
              <a:buSzPct val="80000"/>
              <a:buChar char="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525671" y="447865"/>
            <a:ext cx="622284" cy="61555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14400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8113236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6"/>
          <p:cNvGrpSpPr/>
          <p:nvPr/>
        </p:nvGrpSpPr>
        <p:grpSpPr>
          <a:xfrm>
            <a:off x="0" y="0"/>
            <a:ext cx="12192001" cy="6858000"/>
            <a:chOff x="0" y="0"/>
            <a:chExt cx="24384000" cy="13716000"/>
          </a:xfrm>
        </p:grpSpPr>
        <p:sp>
          <p:nvSpPr>
            <p:cNvPr id="192" name="Rectangle 8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93" name="Freeform 5"/>
            <p:cNvSpPr/>
            <p:nvPr/>
          </p:nvSpPr>
          <p:spPr>
            <a:xfrm>
              <a:off x="0" y="3174"/>
              <a:ext cx="24384001" cy="1371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</p:grpSp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1154955" y="2099733"/>
            <a:ext cx="8825659" cy="2677649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457200">
              <a:defRPr sz="5400">
                <a:solidFill>
                  <a:srgbClr val="E5DED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5" y="4777380"/>
            <a:ext cx="8825659" cy="861421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defTabSz="457200">
              <a:spcBef>
                <a:spcPts val="1000"/>
              </a:spcBef>
              <a:buSzTx/>
              <a:buNone/>
              <a:defRPr sz="1800" cap="all">
                <a:solidFill>
                  <a:srgbClr val="FFDF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228600" defTabSz="457200">
              <a:spcBef>
                <a:spcPts val="1000"/>
              </a:spcBef>
              <a:buSzTx/>
              <a:buNone/>
              <a:defRPr sz="1800" cap="all">
                <a:solidFill>
                  <a:srgbClr val="FFDF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457200" defTabSz="457200">
              <a:spcBef>
                <a:spcPts val="1000"/>
              </a:spcBef>
              <a:buSzTx/>
              <a:buNone/>
              <a:defRPr sz="1800" cap="all">
                <a:solidFill>
                  <a:srgbClr val="FFDF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685800" defTabSz="457200">
              <a:spcBef>
                <a:spcPts val="1000"/>
              </a:spcBef>
              <a:buSzTx/>
              <a:buNone/>
              <a:defRPr sz="1800" cap="all">
                <a:solidFill>
                  <a:srgbClr val="FFDF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914400" defTabSz="457200">
              <a:spcBef>
                <a:spcPts val="1000"/>
              </a:spcBef>
              <a:buSzTx/>
              <a:buNone/>
              <a:defRPr sz="1800" cap="all">
                <a:solidFill>
                  <a:srgbClr val="FFDF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Rectangle 10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rgbClr val="FFCA08"/>
          </a:solidFill>
          <a:ln w="12700">
            <a:miter lim="400000"/>
          </a:ln>
          <a:effectLst>
            <a:outerShdw blurRad="76200" dist="50800" dir="5400000" rotWithShape="0">
              <a:srgbClr val="000000">
                <a:alpha val="45000"/>
              </a:srgbClr>
            </a:outerShdw>
          </a:effectLst>
        </p:spPr>
        <p:txBody>
          <a:bodyPr tIns="45720" bIns="45720"/>
          <a:lstStyle/>
          <a:p>
            <a:pPr algn="l" defTabSz="914400">
              <a:defRPr sz="3600" b="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525671" y="447865"/>
            <a:ext cx="622284" cy="61555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14400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0636453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9785" y="6264802"/>
            <a:ext cx="372216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8022396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2"/>
          </a:xfrm>
          <a:prstGeom prst="rect">
            <a:avLst/>
          </a:prstGeom>
        </p:spPr>
        <p:txBody>
          <a:bodyPr lIns="243798" tIns="243798" rIns="243798" bIns="243798" anchor="t"/>
          <a:lstStyle>
            <a:lvl1pPr algn="l" defTabSz="1219200"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30670" y="6133817"/>
            <a:ext cx="697542" cy="692412"/>
          </a:xfrm>
          <a:prstGeom prst="rect">
            <a:avLst/>
          </a:prstGeom>
        </p:spPr>
        <p:txBody>
          <a:bodyPr lIns="243798" tIns="243798" rIns="243798" bIns="243798" anchor="ctr"/>
          <a:lstStyle>
            <a:lvl1pPr algn="r" defTabSz="1219200">
              <a:defRPr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3953254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342692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67702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916945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13" descr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235" y="6334323"/>
            <a:ext cx="1316766" cy="52367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itle Text"/>
          <p:cNvSpPr txBox="1">
            <a:spLocks noGrp="1"/>
          </p:cNvSpPr>
          <p:nvPr>
            <p:ph type="title"/>
          </p:nvPr>
        </p:nvSpPr>
        <p:spPr>
          <a:xfrm>
            <a:off x="1097279" y="263526"/>
            <a:ext cx="10058401" cy="1450758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914400">
              <a:lnSpc>
                <a:spcPct val="85000"/>
              </a:lnSpc>
              <a:defRPr sz="4800" spc="-5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40" name="Body Level One…"/>
          <p:cNvSpPr txBox="1">
            <a:spLocks noGrp="1"/>
          </p:cNvSpPr>
          <p:nvPr>
            <p:ph type="body" idx="1"/>
          </p:nvPr>
        </p:nvSpPr>
        <p:spPr>
          <a:xfrm>
            <a:off x="1097279" y="1845735"/>
            <a:ext cx="10058402" cy="4023360"/>
          </a:xfrm>
          <a:prstGeom prst="rect">
            <a:avLst/>
          </a:prstGeom>
        </p:spPr>
        <p:txBody>
          <a:bodyPr lIns="0" tIns="0" rIns="0" bIns="0" anchor="t"/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buClr>
                <a:srgbClr val="00A2C3"/>
              </a:buClr>
              <a:buSzPct val="100000"/>
              <a:buFont typeface="Calibri"/>
              <a:buChar char=" "/>
              <a:defRPr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3784" indent="-203200" defTabSz="914400">
              <a:lnSpc>
                <a:spcPct val="90000"/>
              </a:lnSpc>
              <a:spcBef>
                <a:spcPts val="1200"/>
              </a:spcBef>
              <a:buClr>
                <a:srgbClr val="00A2C3"/>
              </a:buClr>
              <a:buSzPct val="100000"/>
              <a:buFont typeface="Calibri"/>
              <a:buChar char="◦"/>
              <a:defRPr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3281" indent="-261257" defTabSz="914400">
              <a:lnSpc>
                <a:spcPct val="90000"/>
              </a:lnSpc>
              <a:spcBef>
                <a:spcPts val="1200"/>
              </a:spcBef>
              <a:buClr>
                <a:srgbClr val="00A2C3"/>
              </a:buClr>
              <a:buSzPct val="100000"/>
              <a:buFont typeface="Calibri"/>
              <a:buChar char="◦"/>
              <a:defRPr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4721" indent="-261257" defTabSz="914400">
              <a:lnSpc>
                <a:spcPct val="90000"/>
              </a:lnSpc>
              <a:spcBef>
                <a:spcPts val="1200"/>
              </a:spcBef>
              <a:buClr>
                <a:srgbClr val="00A2C3"/>
              </a:buClr>
              <a:buSzPct val="100000"/>
              <a:buFont typeface="Calibri"/>
              <a:buChar char="◦"/>
              <a:defRPr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36161" indent="-261257" defTabSz="914400">
              <a:lnSpc>
                <a:spcPct val="90000"/>
              </a:lnSpc>
              <a:spcBef>
                <a:spcPts val="1200"/>
              </a:spcBef>
              <a:buClr>
                <a:srgbClr val="00A2C3"/>
              </a:buClr>
              <a:buSzPct val="100000"/>
              <a:buFont typeface="Calibri"/>
              <a:buChar char="◦"/>
              <a:defRPr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00465" y="6459793"/>
            <a:ext cx="466792" cy="46166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292460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13" descr="Picture 13"/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235" y="6334323"/>
            <a:ext cx="1316766" cy="523678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itle Text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1" cy="356616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914400">
              <a:lnSpc>
                <a:spcPct val="85000"/>
              </a:lnSpc>
              <a:defRPr sz="8000" spc="-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4453128"/>
            <a:ext cx="10058401" cy="1143001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2400" spc="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2400" spc="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2400" spc="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68580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2400" spc="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91440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2400" spc="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" name="Straight Connector 8"/>
          <p:cNvSpPr/>
          <p:nvPr/>
        </p:nvSpPr>
        <p:spPr>
          <a:xfrm>
            <a:off x="1207659" y="4343400"/>
            <a:ext cx="9875521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pPr algn="l" defTabSz="914400">
              <a:defRPr sz="3600" b="0"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</p:txBody>
      </p:sp>
      <p:sp>
        <p:nvSpPr>
          <p:cNvPr id="252" name="Rectangle 5"/>
          <p:cNvSpPr/>
          <p:nvPr/>
        </p:nvSpPr>
        <p:spPr>
          <a:xfrm>
            <a:off x="8" y="6334323"/>
            <a:ext cx="10875220" cy="523678"/>
          </a:xfrm>
          <a:prstGeom prst="rect">
            <a:avLst/>
          </a:prstGeom>
          <a:gradFill>
            <a:gsLst>
              <a:gs pos="0">
                <a:srgbClr val="005E71"/>
              </a:gs>
              <a:gs pos="50000">
                <a:srgbClr val="0087A3"/>
              </a:gs>
              <a:gs pos="100000">
                <a:srgbClr val="FFFFFF"/>
              </a:gs>
            </a:gsLst>
            <a:lin ang="2700000"/>
          </a:gradFill>
          <a:ln w="12700">
            <a:miter lim="400000"/>
          </a:ln>
        </p:spPr>
        <p:txBody>
          <a:bodyPr tIns="45720" bIns="45720"/>
          <a:lstStyle/>
          <a:p>
            <a:pPr algn="l" defTabSz="914400">
              <a:defRPr sz="3600" b="0"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65385" y="6171686"/>
            <a:ext cx="372215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76967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2918" y="1447800"/>
            <a:ext cx="11652382" cy="4845050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2000"/>
            </a:lvl1pPr>
            <a:lvl2pPr marL="457200" indent="-228600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800"/>
            </a:lvl2pPr>
            <a:lvl3pPr marL="6309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600"/>
            </a:lvl3pPr>
            <a:lvl4pPr marL="8595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400"/>
            </a:lvl4pPr>
            <a:lvl5pPr marL="969264" indent="-164592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59A27AF6-7295-4DBD-A1BA-B401870B36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34188"/>
            <a:ext cx="12192000" cy="428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9">
            <a:extLst>
              <a:ext uri="{FF2B5EF4-FFF2-40B4-BE49-F238E27FC236}">
                <a16:creationId xmlns:a16="http://schemas.microsoft.com/office/drawing/2014/main" id="{303B42FC-86C3-4E89-9C7C-22CAD7606A44}"/>
              </a:ext>
            </a:extLst>
          </p:cNvPr>
          <p:cNvSpPr/>
          <p:nvPr/>
        </p:nvSpPr>
        <p:spPr>
          <a:xfrm>
            <a:off x="-12700" y="6813550"/>
            <a:ext cx="12200469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EDE404-55AE-315A-6C52-039577F748CC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65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840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pos="168">
          <p15:clr>
            <a:srgbClr val="A4A3A4"/>
          </p15:clr>
        </p15:guide>
        <p15:guide id="5" orient="horz" pos="576">
          <p15:clr>
            <a:srgbClr val="A4A3A4"/>
          </p15:clr>
        </p15:guide>
        <p15:guide id="6" orient="horz" pos="1104">
          <p15:clr>
            <a:srgbClr val="A4A3A4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Massachusetts General Hospital - Wikipedia">
            <a:extLst>
              <a:ext uri="{FF2B5EF4-FFF2-40B4-BE49-F238E27FC236}">
                <a16:creationId xmlns:a16="http://schemas.microsoft.com/office/drawing/2014/main" id="{56F6BE9C-25B9-1310-2AE9-D1AF6096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1289" y="185603"/>
            <a:ext cx="1448593" cy="16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| HMS Identity Guide">
            <a:extLst>
              <a:ext uri="{FF2B5EF4-FFF2-40B4-BE49-F238E27FC236}">
                <a16:creationId xmlns:a16="http://schemas.microsoft.com/office/drawing/2014/main" id="{F8FA92AC-7E64-E4FB-C0AC-0F945B39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728" y="185603"/>
            <a:ext cx="3097561" cy="10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152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861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/>
          </a:bodyPr>
          <a:lstStyle>
            <a:lvl1pPr algn="ctr">
              <a:defRPr sz="4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728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528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676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673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59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498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858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7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269949" y="2606750"/>
            <a:ext cx="11329260" cy="144911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4400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69948" y="4412531"/>
            <a:ext cx="9144000" cy="43162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400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946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31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844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2"/>
            <a:ext cx="10972800" cy="10366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095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600" b="0" baseline="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509904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2918" y="1447800"/>
            <a:ext cx="11652382" cy="4845050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2000"/>
            </a:lvl1pPr>
            <a:lvl2pPr marL="457200" indent="-228600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800"/>
            </a:lvl2pPr>
            <a:lvl3pPr marL="6309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600"/>
            </a:lvl3pPr>
            <a:lvl4pPr marL="8595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400"/>
            </a:lvl4pPr>
            <a:lvl5pPr marL="969264" indent="-164592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59A27AF6-7295-4DBD-A1BA-B401870B36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34188"/>
            <a:ext cx="12192000" cy="428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9">
            <a:extLst>
              <a:ext uri="{FF2B5EF4-FFF2-40B4-BE49-F238E27FC236}">
                <a16:creationId xmlns:a16="http://schemas.microsoft.com/office/drawing/2014/main" id="{303B42FC-86C3-4E89-9C7C-22CAD7606A44}"/>
              </a:ext>
            </a:extLst>
          </p:cNvPr>
          <p:cNvSpPr/>
          <p:nvPr/>
        </p:nvSpPr>
        <p:spPr>
          <a:xfrm>
            <a:off x="-12700" y="6813550"/>
            <a:ext cx="12200469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EDE404-55AE-315A-6C52-039577F748CC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840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pos="168">
          <p15:clr>
            <a:srgbClr val="A4A3A4"/>
          </p15:clr>
        </p15:guide>
        <p15:guide id="5" orient="horz" pos="576">
          <p15:clr>
            <a:srgbClr val="A4A3A4"/>
          </p15:clr>
        </p15:guide>
        <p15:guide id="6" orient="horz" pos="1104">
          <p15:clr>
            <a:srgbClr val="A4A3A4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738E7-96A9-41CA-BDFF-A4ED28BB3A5F}" type="datetime1">
              <a:rPr lang="en-US" smtClean="0">
                <a:latin typeface="Arial"/>
              </a:rPr>
              <a:t>12/6/2022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190C0-8F03-453E-BB35-741B96EC8FC5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7" name="Picture 2" descr="Massachusetts General Hospital - Wikipedia">
            <a:extLst>
              <a:ext uri="{FF2B5EF4-FFF2-40B4-BE49-F238E27FC236}">
                <a16:creationId xmlns:a16="http://schemas.microsoft.com/office/drawing/2014/main" id="{56F6BE9C-25B9-1310-2AE9-D1AF6096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1289" y="185603"/>
            <a:ext cx="1448593" cy="16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| HMS Identity Guide">
            <a:extLst>
              <a:ext uri="{FF2B5EF4-FFF2-40B4-BE49-F238E27FC236}">
                <a16:creationId xmlns:a16="http://schemas.microsoft.com/office/drawing/2014/main" id="{F8FA92AC-7E64-E4FB-C0AC-0F945B39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728" y="185603"/>
            <a:ext cx="3097561" cy="10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361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/>
          </a:bodyPr>
          <a:lstStyle>
            <a:lvl1pPr algn="ctr">
              <a:defRPr sz="4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BD78A2-5E43-41E4-95C5-91CC59651DDF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C4DF-75CB-4356-8CEE-68DA3732E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351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58-0839-6C47-8E1F-E7109474993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6516-DE3D-B749-BA39-51D637F8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28468"/>
      </p:ext>
    </p:extLst>
  </p:cSld>
  <p:clrMapOvr>
    <a:masterClrMapping/>
  </p:clrMapOvr>
  <p:hf sldNum="0"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1DCB2-9F6D-44C7-8113-F5F73696B735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8FE1F-A55B-4674-A7E0-CF7E0F09F6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763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58-0839-6C47-8E1F-E7109474993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6516-DE3D-B749-BA39-51D637F8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8160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53830-2E34-47AC-891A-C357F6C60CB7}" type="datetime1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EC125-CC2E-476B-9EB5-B3975D2E4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9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66700" y="190502"/>
            <a:ext cx="11722100" cy="83819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3200" b="1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0932" y="1405272"/>
            <a:ext cx="11663363" cy="4845050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2400">
                <a:solidFill>
                  <a:srgbClr val="29282D"/>
                </a:solidFill>
              </a:defRPr>
            </a:lvl1pPr>
            <a:lvl2pPr marL="457200" indent="-228600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buFont typeface="Arial" panose="020B0604020202020204" pitchFamily="34" charset="0"/>
              <a:buChar char="–"/>
              <a:defRPr sz="2000">
                <a:solidFill>
                  <a:srgbClr val="29282D"/>
                </a:solidFill>
              </a:defRPr>
            </a:lvl2pPr>
            <a:lvl3pPr marL="630936" indent="-17373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1800">
                <a:solidFill>
                  <a:srgbClr val="29282D"/>
                </a:solidFill>
              </a:defRPr>
            </a:lvl3pPr>
            <a:lvl4pPr marL="859536" indent="-17373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buFont typeface="Arial" panose="020B0604020202020204" pitchFamily="34" charset="0"/>
              <a:buChar char="–"/>
              <a:defRPr sz="1600">
                <a:solidFill>
                  <a:srgbClr val="29282D"/>
                </a:solidFill>
              </a:defRPr>
            </a:lvl4pPr>
            <a:lvl5pPr marL="969264" indent="-164592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1600">
                <a:solidFill>
                  <a:srgbClr val="29282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7DB586-4A3F-4FF0-B717-D8223E84106B}"/>
              </a:ext>
            </a:extLst>
          </p:cNvPr>
          <p:cNvSpPr/>
          <p:nvPr userDrawn="1"/>
        </p:nvSpPr>
        <p:spPr>
          <a:xfrm>
            <a:off x="-12294" y="1000416"/>
            <a:ext cx="12252960" cy="91440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1" name="Shape 107">
            <a:extLst>
              <a:ext uri="{FF2B5EF4-FFF2-40B4-BE49-F238E27FC236}">
                <a16:creationId xmlns:a16="http://schemas.microsoft.com/office/drawing/2014/main" id="{5C0A04E0-1E25-4F4F-811B-74D51A9A7DC9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12" name="Shape 107">
            <a:extLst>
              <a:ext uri="{FF2B5EF4-FFF2-40B4-BE49-F238E27FC236}">
                <a16:creationId xmlns:a16="http://schemas.microsoft.com/office/drawing/2014/main" id="{3491B027-4480-4205-91E8-E99263C4AAE6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2048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8B24F-1CB3-40CE-9F85-63D75528CB56}" type="datetime1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3CE86-3296-4ABE-B57D-E2AB86A60D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258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78FB4-B7BE-4421-9B21-03BEDAE08D4D}" type="datetime1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13810-1B21-47BC-9CFC-CDC7159D92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682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550A2-BD77-4858-B74F-8E53B87E6CA1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016C7-36A8-4F0B-A333-C8DE7B338F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565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9AECA-2AB7-441B-8482-B5688C655A7D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BEF3B-90C0-443A-84AD-1285F5E0E0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923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0F1E2-C291-4830-AC6A-FBCA67EBB6AB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E7A8B-4B9D-433D-9427-EA00DE7D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96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FCCAA-1921-4190-B156-7B4219C46E3A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66EAB-B3E4-42F1-A2C4-35C607499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67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2"/>
            <a:ext cx="10972800" cy="10366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095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600" b="0" baseline="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057017"/>
      </p:ext>
    </p:extLst>
  </p:cSld>
  <p:clrMapOvr>
    <a:masterClrMapping/>
  </p:clrMapOvr>
  <p:transition>
    <p:fade/>
  </p:transition>
  <p:hf sldNum="0"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1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753956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34" name="Shape 34"/>
          <p:cNvSpPr/>
          <p:nvPr/>
        </p:nvSpPr>
        <p:spPr>
          <a:xfrm>
            <a:off x="0" y="938522"/>
            <a:ext cx="329600" cy="317628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" name="Shape 36"/>
          <p:cNvSpPr/>
          <p:nvPr/>
        </p:nvSpPr>
        <p:spPr>
          <a:xfrm>
            <a:off x="0" y="4922001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6" y="203139"/>
            <a:ext cx="11272601" cy="73538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733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Shape 39"/>
          <p:cNvSpPr txBox="1">
            <a:spLocks noGrp="1"/>
          </p:cNvSpPr>
          <p:nvPr>
            <p:ph type="body" idx="1"/>
          </p:nvPr>
        </p:nvSpPr>
        <p:spPr>
          <a:xfrm>
            <a:off x="619596" y="957096"/>
            <a:ext cx="11272603" cy="550094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189" lvl="0" indent="-457189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914377" lvl="1" indent="-338130">
              <a:spcBef>
                <a:spcPts val="0"/>
              </a:spcBef>
              <a:buSzPct val="100000"/>
              <a:defRPr sz="2800">
                <a:latin typeface="+mn-lt"/>
              </a:defRPr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29600" y="6452218"/>
            <a:ext cx="2743200" cy="366183"/>
          </a:xfrm>
        </p:spPr>
        <p:txBody>
          <a:bodyPr/>
          <a:lstStyle/>
          <a:p>
            <a:r>
              <a:rPr lang="en-US"/>
              <a:t>Slide </a:t>
            </a:r>
            <a:fld id="{0F4F8EC3-2CBB-4639-B00C-EAE7DE124A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398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456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/>
          </a:bodyPr>
          <a:lstStyle>
            <a:lvl1pPr algn="ctr"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4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_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270932" y="1447800"/>
            <a:ext cx="11663363" cy="4845050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2000">
                <a:solidFill>
                  <a:srgbClr val="29282D"/>
                </a:solidFill>
              </a:defRPr>
            </a:lvl1pPr>
            <a:lvl2pPr marL="457200" indent="-228600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buFont typeface="Arial" panose="020B0604020202020204" pitchFamily="34" charset="0"/>
              <a:buChar char="–"/>
              <a:defRPr sz="1800">
                <a:solidFill>
                  <a:srgbClr val="29282D"/>
                </a:solidFill>
              </a:defRPr>
            </a:lvl2pPr>
            <a:lvl3pPr marL="630936" indent="-17373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1600">
                <a:solidFill>
                  <a:srgbClr val="29282D"/>
                </a:solidFill>
              </a:defRPr>
            </a:lvl3pPr>
            <a:lvl4pPr marL="859536" indent="-17373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rgbClr val="29282D"/>
                </a:solidFill>
              </a:defRPr>
            </a:lvl4pPr>
            <a:lvl5pPr marL="969264" indent="-164592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1400">
                <a:solidFill>
                  <a:srgbClr val="29282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hape 32"/>
          <p:cNvSpPr>
            <a:spLocks noGrp="1"/>
          </p:cNvSpPr>
          <p:nvPr>
            <p:ph type="title"/>
          </p:nvPr>
        </p:nvSpPr>
        <p:spPr>
          <a:xfrm>
            <a:off x="272016" y="190502"/>
            <a:ext cx="11722100" cy="83819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3200" b="1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C1A64-2C0F-4C88-BD9F-5DED81E5CB6E}"/>
              </a:ext>
            </a:extLst>
          </p:cNvPr>
          <p:cNvSpPr/>
          <p:nvPr userDrawn="1"/>
        </p:nvSpPr>
        <p:spPr>
          <a:xfrm>
            <a:off x="-12294" y="1000416"/>
            <a:ext cx="12252960" cy="91440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1" name="Shape 107">
            <a:extLst>
              <a:ext uri="{FF2B5EF4-FFF2-40B4-BE49-F238E27FC236}">
                <a16:creationId xmlns:a16="http://schemas.microsoft.com/office/drawing/2014/main" id="{3021EEF9-2939-40CC-B605-8208D02F5D1D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12" name="Shape 107">
            <a:extLst>
              <a:ext uri="{FF2B5EF4-FFF2-40B4-BE49-F238E27FC236}">
                <a16:creationId xmlns:a16="http://schemas.microsoft.com/office/drawing/2014/main" id="{D65D241A-9C03-4971-829E-EBE02E5A6698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24570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141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5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0229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251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181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49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74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465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327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0972800" cy="10366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095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600" b="0" baseline="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343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266700" y="2360258"/>
            <a:ext cx="11329260" cy="144911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4000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269948" y="4158531"/>
            <a:ext cx="9144000" cy="43162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400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765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894F6-7957-7380-EEFA-CE49B1C5E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5C2893-F623-7CC0-4C95-C2804F809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E42E2A-9A3F-F38B-00CF-5F7791EF1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997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269949" y="2606750"/>
            <a:ext cx="11329260" cy="144911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4400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69948" y="4412531"/>
            <a:ext cx="9144000" cy="43162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400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578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66700" y="190502"/>
            <a:ext cx="11722100" cy="83819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3200" b="1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0932" y="1405272"/>
            <a:ext cx="11663363" cy="4845050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2400">
                <a:solidFill>
                  <a:srgbClr val="29282D"/>
                </a:solidFill>
              </a:defRPr>
            </a:lvl1pPr>
            <a:lvl2pPr marL="457200" indent="-228600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buFont typeface="Arial" panose="020B0604020202020204" pitchFamily="34" charset="0"/>
              <a:buChar char="–"/>
              <a:defRPr sz="2000">
                <a:solidFill>
                  <a:srgbClr val="29282D"/>
                </a:solidFill>
              </a:defRPr>
            </a:lvl2pPr>
            <a:lvl3pPr marL="630936" indent="-17373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1800">
                <a:solidFill>
                  <a:srgbClr val="29282D"/>
                </a:solidFill>
              </a:defRPr>
            </a:lvl3pPr>
            <a:lvl4pPr marL="859536" indent="-17373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buFont typeface="Arial" panose="020B0604020202020204" pitchFamily="34" charset="0"/>
              <a:buChar char="–"/>
              <a:defRPr sz="1600">
                <a:solidFill>
                  <a:srgbClr val="29282D"/>
                </a:solidFill>
              </a:defRPr>
            </a:lvl4pPr>
            <a:lvl5pPr marL="969264" indent="-164592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1600">
                <a:solidFill>
                  <a:srgbClr val="29282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7DB586-4A3F-4FF0-B717-D8223E84106B}"/>
              </a:ext>
            </a:extLst>
          </p:cNvPr>
          <p:cNvSpPr/>
          <p:nvPr userDrawn="1"/>
        </p:nvSpPr>
        <p:spPr>
          <a:xfrm>
            <a:off x="-12294" y="1000416"/>
            <a:ext cx="12252960" cy="91440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1" name="Shape 107">
            <a:extLst>
              <a:ext uri="{FF2B5EF4-FFF2-40B4-BE49-F238E27FC236}">
                <a16:creationId xmlns:a16="http://schemas.microsoft.com/office/drawing/2014/main" id="{5C0A04E0-1E25-4F4F-811B-74D51A9A7DC9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12" name="Shape 107">
            <a:extLst>
              <a:ext uri="{FF2B5EF4-FFF2-40B4-BE49-F238E27FC236}">
                <a16:creationId xmlns:a16="http://schemas.microsoft.com/office/drawing/2014/main" id="{3491B027-4480-4205-91E8-E99263C4AAE6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1260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_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270932" y="1447800"/>
            <a:ext cx="11663363" cy="4845050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2000">
                <a:solidFill>
                  <a:srgbClr val="29282D"/>
                </a:solidFill>
              </a:defRPr>
            </a:lvl1pPr>
            <a:lvl2pPr marL="457200" indent="-228600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buFont typeface="Arial" panose="020B0604020202020204" pitchFamily="34" charset="0"/>
              <a:buChar char="–"/>
              <a:defRPr sz="1800">
                <a:solidFill>
                  <a:srgbClr val="29282D"/>
                </a:solidFill>
              </a:defRPr>
            </a:lvl2pPr>
            <a:lvl3pPr marL="630936" indent="-17373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1600">
                <a:solidFill>
                  <a:srgbClr val="29282D"/>
                </a:solidFill>
              </a:defRPr>
            </a:lvl3pPr>
            <a:lvl4pPr marL="859536" indent="-17373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rgbClr val="29282D"/>
                </a:solidFill>
              </a:defRPr>
            </a:lvl4pPr>
            <a:lvl5pPr marL="969264" indent="-164592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1400">
                <a:solidFill>
                  <a:srgbClr val="29282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hape 32"/>
          <p:cNvSpPr>
            <a:spLocks noGrp="1"/>
          </p:cNvSpPr>
          <p:nvPr>
            <p:ph type="title"/>
          </p:nvPr>
        </p:nvSpPr>
        <p:spPr>
          <a:xfrm>
            <a:off x="272016" y="190502"/>
            <a:ext cx="11722100" cy="83819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3200" b="1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C1A64-2C0F-4C88-BD9F-5DED81E5CB6E}"/>
              </a:ext>
            </a:extLst>
          </p:cNvPr>
          <p:cNvSpPr/>
          <p:nvPr userDrawn="1"/>
        </p:nvSpPr>
        <p:spPr>
          <a:xfrm>
            <a:off x="-12294" y="1000416"/>
            <a:ext cx="12252960" cy="91440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1" name="Shape 107">
            <a:extLst>
              <a:ext uri="{FF2B5EF4-FFF2-40B4-BE49-F238E27FC236}">
                <a16:creationId xmlns:a16="http://schemas.microsoft.com/office/drawing/2014/main" id="{3021EEF9-2939-40CC-B605-8208D02F5D1D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12" name="Shape 107">
            <a:extLst>
              <a:ext uri="{FF2B5EF4-FFF2-40B4-BE49-F238E27FC236}">
                <a16:creationId xmlns:a16="http://schemas.microsoft.com/office/drawing/2014/main" id="{D65D241A-9C03-4971-829E-EBE02E5A6698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23693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266700" y="2360258"/>
            <a:ext cx="11329260" cy="144911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4000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269948" y="4158531"/>
            <a:ext cx="9144000" cy="43162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400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051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11"/>
          </p:nvPr>
        </p:nvSpPr>
        <p:spPr>
          <a:xfrm>
            <a:off x="270933" y="1441449"/>
            <a:ext cx="5572125" cy="4845051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2000">
                <a:solidFill>
                  <a:srgbClr val="29282D"/>
                </a:solidFill>
              </a:defRPr>
            </a:lvl1pPr>
            <a:lvl2pPr marL="457200" indent="-228600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800">
                <a:solidFill>
                  <a:srgbClr val="29282D"/>
                </a:solidFill>
              </a:defRPr>
            </a:lvl2pPr>
            <a:lvl3pPr marL="6309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600">
                <a:solidFill>
                  <a:srgbClr val="29282D"/>
                </a:solidFill>
              </a:defRPr>
            </a:lvl3pPr>
            <a:lvl4pPr marL="932688" indent="-246888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rgbClr val="29282D"/>
                </a:solidFill>
              </a:defRPr>
            </a:lvl4pPr>
            <a:lvl5pPr marL="1088136" indent="-283464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400">
                <a:solidFill>
                  <a:srgbClr val="29282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6362699" y="1441450"/>
            <a:ext cx="5567363" cy="4845050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2000">
                <a:solidFill>
                  <a:srgbClr val="29282D"/>
                </a:solidFill>
              </a:defRPr>
            </a:lvl1pPr>
            <a:lvl2pPr marL="457200" indent="-228600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800">
                <a:solidFill>
                  <a:srgbClr val="29282D"/>
                </a:solidFill>
              </a:defRPr>
            </a:lvl2pPr>
            <a:lvl3pPr marL="6309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600">
                <a:solidFill>
                  <a:srgbClr val="29282D"/>
                </a:solidFill>
              </a:defRPr>
            </a:lvl3pPr>
            <a:lvl4pPr marL="932688" indent="-246888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rgbClr val="29282D"/>
                </a:solidFill>
              </a:defRPr>
            </a:lvl4pPr>
            <a:lvl5pPr marL="1088136" indent="-283464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400">
                <a:solidFill>
                  <a:srgbClr val="29282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hape 32"/>
          <p:cNvSpPr>
            <a:spLocks noGrp="1"/>
          </p:cNvSpPr>
          <p:nvPr>
            <p:ph type="title"/>
          </p:nvPr>
        </p:nvSpPr>
        <p:spPr>
          <a:xfrm>
            <a:off x="272016" y="190502"/>
            <a:ext cx="11722100" cy="83819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3200" b="1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F95EB-C2C3-4871-B124-4918D10B3C52}"/>
              </a:ext>
            </a:extLst>
          </p:cNvPr>
          <p:cNvSpPr/>
          <p:nvPr userDrawn="1"/>
        </p:nvSpPr>
        <p:spPr>
          <a:xfrm>
            <a:off x="-12294" y="1000416"/>
            <a:ext cx="12252960" cy="91440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2" name="Shape 107">
            <a:extLst>
              <a:ext uri="{FF2B5EF4-FFF2-40B4-BE49-F238E27FC236}">
                <a16:creationId xmlns:a16="http://schemas.microsoft.com/office/drawing/2014/main" id="{BD817722-CF2C-4FB4-994E-C5660B059FF6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13" name="Shape 107">
            <a:extLst>
              <a:ext uri="{FF2B5EF4-FFF2-40B4-BE49-F238E27FC236}">
                <a16:creationId xmlns:a16="http://schemas.microsoft.com/office/drawing/2014/main" id="{F3F801EE-951E-4303-A636-B6D3C9E58F14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8327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262D-ADE7-4CBB-9C17-B4C0C8F02DD5}"/>
              </a:ext>
            </a:extLst>
          </p:cNvPr>
          <p:cNvSpPr/>
          <p:nvPr userDrawn="1"/>
        </p:nvSpPr>
        <p:spPr>
          <a:xfrm>
            <a:off x="-12294" y="1000416"/>
            <a:ext cx="12252960" cy="91440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Shape 107">
            <a:extLst>
              <a:ext uri="{FF2B5EF4-FFF2-40B4-BE49-F238E27FC236}">
                <a16:creationId xmlns:a16="http://schemas.microsoft.com/office/drawing/2014/main" id="{DC268FC6-7054-4111-8A31-E3EEB93ED4E4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10" name="Shape 107">
            <a:extLst>
              <a:ext uri="{FF2B5EF4-FFF2-40B4-BE49-F238E27FC236}">
                <a16:creationId xmlns:a16="http://schemas.microsoft.com/office/drawing/2014/main" id="{E4BAB6DA-EFE1-4C08-8832-8F57CB2C1EE1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2258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32"/>
          <p:cNvSpPr>
            <a:spLocks noGrp="1"/>
          </p:cNvSpPr>
          <p:nvPr>
            <p:ph type="title"/>
          </p:nvPr>
        </p:nvSpPr>
        <p:spPr>
          <a:xfrm>
            <a:off x="272016" y="190502"/>
            <a:ext cx="11722100" cy="83819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3200" b="1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505F32-634A-415F-8290-4F7D6488AC55}"/>
              </a:ext>
            </a:extLst>
          </p:cNvPr>
          <p:cNvSpPr/>
          <p:nvPr userDrawn="1"/>
        </p:nvSpPr>
        <p:spPr>
          <a:xfrm>
            <a:off x="-12294" y="1000416"/>
            <a:ext cx="12252960" cy="91440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Shape 107">
            <a:extLst>
              <a:ext uri="{FF2B5EF4-FFF2-40B4-BE49-F238E27FC236}">
                <a16:creationId xmlns:a16="http://schemas.microsoft.com/office/drawing/2014/main" id="{194BBEE6-F208-48D7-9035-8C3180E52E65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11" name="Shape 107">
            <a:extLst>
              <a:ext uri="{FF2B5EF4-FFF2-40B4-BE49-F238E27FC236}">
                <a16:creationId xmlns:a16="http://schemas.microsoft.com/office/drawing/2014/main" id="{36A0CBEB-4D16-4C58-914A-3DC7E7024E6C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12198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48" y="2352750"/>
            <a:ext cx="11329259" cy="144911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rgbClr val="2928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48" y="4158531"/>
            <a:ext cx="9144000" cy="431626"/>
          </a:xfrm>
          <a:prstGeom prst="rect">
            <a:avLst/>
          </a:prstGeom>
        </p:spPr>
        <p:txBody>
          <a:bodyPr lIns="109728"/>
          <a:lstStyle>
            <a:lvl1pPr marL="0" indent="0" algn="l">
              <a:buNone/>
              <a:defRPr sz="2000" b="0">
                <a:solidFill>
                  <a:srgbClr val="2928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91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2016" y="200027"/>
            <a:ext cx="11664951" cy="838198"/>
          </a:xfrm>
          <a:prstGeom prst="rect">
            <a:avLst/>
          </a:prstGeom>
        </p:spPr>
        <p:txBody>
          <a:bodyPr lIns="109728" anchor="b"/>
          <a:lstStyle>
            <a:lvl1pPr>
              <a:defRPr sz="3200" b="1">
                <a:solidFill>
                  <a:srgbClr val="2928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2067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11"/>
          </p:nvPr>
        </p:nvSpPr>
        <p:spPr>
          <a:xfrm>
            <a:off x="270933" y="1441449"/>
            <a:ext cx="5572125" cy="4845051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2000">
                <a:solidFill>
                  <a:srgbClr val="29282D"/>
                </a:solidFill>
              </a:defRPr>
            </a:lvl1pPr>
            <a:lvl2pPr marL="457200" indent="-228600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800">
                <a:solidFill>
                  <a:srgbClr val="29282D"/>
                </a:solidFill>
              </a:defRPr>
            </a:lvl2pPr>
            <a:lvl3pPr marL="6309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600">
                <a:solidFill>
                  <a:srgbClr val="29282D"/>
                </a:solidFill>
              </a:defRPr>
            </a:lvl3pPr>
            <a:lvl4pPr marL="932688" indent="-246888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rgbClr val="29282D"/>
                </a:solidFill>
              </a:defRPr>
            </a:lvl4pPr>
            <a:lvl5pPr marL="1088136" indent="-283464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400">
                <a:solidFill>
                  <a:srgbClr val="29282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6362699" y="1441450"/>
            <a:ext cx="5567363" cy="4845050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2000">
                <a:solidFill>
                  <a:srgbClr val="29282D"/>
                </a:solidFill>
              </a:defRPr>
            </a:lvl1pPr>
            <a:lvl2pPr marL="457200" indent="-228600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800">
                <a:solidFill>
                  <a:srgbClr val="29282D"/>
                </a:solidFill>
              </a:defRPr>
            </a:lvl2pPr>
            <a:lvl3pPr marL="6309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600">
                <a:solidFill>
                  <a:srgbClr val="29282D"/>
                </a:solidFill>
              </a:defRPr>
            </a:lvl3pPr>
            <a:lvl4pPr marL="932688" indent="-246888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rgbClr val="29282D"/>
                </a:solidFill>
              </a:defRPr>
            </a:lvl4pPr>
            <a:lvl5pPr marL="1088136" indent="-283464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400">
                <a:solidFill>
                  <a:srgbClr val="29282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hape 32"/>
          <p:cNvSpPr>
            <a:spLocks noGrp="1"/>
          </p:cNvSpPr>
          <p:nvPr>
            <p:ph type="title"/>
          </p:nvPr>
        </p:nvSpPr>
        <p:spPr>
          <a:xfrm>
            <a:off x="272016" y="190502"/>
            <a:ext cx="11722100" cy="83819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3200" b="1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F95EB-C2C3-4871-B124-4918D10B3C52}"/>
              </a:ext>
            </a:extLst>
          </p:cNvPr>
          <p:cNvSpPr/>
          <p:nvPr userDrawn="1"/>
        </p:nvSpPr>
        <p:spPr>
          <a:xfrm>
            <a:off x="-12294" y="1000416"/>
            <a:ext cx="12252960" cy="91440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2" name="Shape 107">
            <a:extLst>
              <a:ext uri="{FF2B5EF4-FFF2-40B4-BE49-F238E27FC236}">
                <a16:creationId xmlns:a16="http://schemas.microsoft.com/office/drawing/2014/main" id="{BD817722-CF2C-4FB4-994E-C5660B059FF6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13" name="Shape 107">
            <a:extLst>
              <a:ext uri="{FF2B5EF4-FFF2-40B4-BE49-F238E27FC236}">
                <a16:creationId xmlns:a16="http://schemas.microsoft.com/office/drawing/2014/main" id="{F3F801EE-951E-4303-A636-B6D3C9E58F14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58978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B439-FF68-D649-9C01-1CE25740C136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Massachusetts General Hospital - Wikipedia">
            <a:extLst>
              <a:ext uri="{FF2B5EF4-FFF2-40B4-BE49-F238E27FC236}">
                <a16:creationId xmlns:a16="http://schemas.microsoft.com/office/drawing/2014/main" id="{56F6BE9C-25B9-1310-2AE9-D1AF6096B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1289" y="185603"/>
            <a:ext cx="1448593" cy="16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| HMS Identity Guide">
            <a:extLst>
              <a:ext uri="{FF2B5EF4-FFF2-40B4-BE49-F238E27FC236}">
                <a16:creationId xmlns:a16="http://schemas.microsoft.com/office/drawing/2014/main" id="{F8FA92AC-7E64-E4FB-C0AC-0F945B3973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728" y="185603"/>
            <a:ext cx="3097561" cy="10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35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6F2-9CEA-0347-AB4B-CB07A5A37812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7213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/>
          </a:bodyPr>
          <a:lstStyle>
            <a:lvl1pPr algn="ctr">
              <a:defRPr sz="4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C351-2334-3345-805E-14B9A866999A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012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B6BE-BFF7-4D42-BEB1-8F6F52B561BD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5848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F68B-BBE4-F74C-AB23-52AAD9802940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877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D10-4BC6-B54E-ABE8-9CB6AE93F2FB}" type="datetime1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435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8D20-7000-BD42-8CB7-CF35FD18E964}" type="datetime1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300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C2EF-F7BC-F44F-A475-4949AB6A2716}" type="datetime1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88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439B-9BF7-9B4B-BA4C-1DE8F92588CA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9722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D8B1-42B9-4C43-B645-6CD3F998A9B4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6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262D-ADE7-4CBB-9C17-B4C0C8F02DD5}"/>
              </a:ext>
            </a:extLst>
          </p:cNvPr>
          <p:cNvSpPr/>
          <p:nvPr userDrawn="1"/>
        </p:nvSpPr>
        <p:spPr>
          <a:xfrm>
            <a:off x="-12294" y="1000416"/>
            <a:ext cx="12252960" cy="91440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Shape 107">
            <a:extLst>
              <a:ext uri="{FF2B5EF4-FFF2-40B4-BE49-F238E27FC236}">
                <a16:creationId xmlns:a16="http://schemas.microsoft.com/office/drawing/2014/main" id="{DC268FC6-7054-4111-8A31-E3EEB93ED4E4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10" name="Shape 107">
            <a:extLst>
              <a:ext uri="{FF2B5EF4-FFF2-40B4-BE49-F238E27FC236}">
                <a16:creationId xmlns:a16="http://schemas.microsoft.com/office/drawing/2014/main" id="{E4BAB6DA-EFE1-4C08-8832-8F57CB2C1EE1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20183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D452-914D-7F45-8161-84AF359F97C4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7024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A3A2-F70E-D340-84FF-8D8F78A166B4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324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2"/>
            <a:ext cx="10972800" cy="10366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095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600" b="0" baseline="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150133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B439-FF68-D649-9C01-1CE25740C136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Massachusetts General Hospital - Wikipedia">
            <a:extLst>
              <a:ext uri="{FF2B5EF4-FFF2-40B4-BE49-F238E27FC236}">
                <a16:creationId xmlns:a16="http://schemas.microsoft.com/office/drawing/2014/main" id="{56F6BE9C-25B9-1310-2AE9-D1AF6096B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1289" y="185603"/>
            <a:ext cx="1448593" cy="16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| HMS Identity Guide">
            <a:extLst>
              <a:ext uri="{FF2B5EF4-FFF2-40B4-BE49-F238E27FC236}">
                <a16:creationId xmlns:a16="http://schemas.microsoft.com/office/drawing/2014/main" id="{F8FA92AC-7E64-E4FB-C0AC-0F945B3973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728" y="185603"/>
            <a:ext cx="3097561" cy="10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955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6F2-9CEA-0347-AB4B-CB07A5A37812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23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/>
          </a:bodyPr>
          <a:lstStyle>
            <a:lvl1pPr algn="ctr">
              <a:defRPr sz="4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C351-2334-3345-805E-14B9A866999A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00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B6BE-BFF7-4D42-BEB1-8F6F52B561BD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330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F68B-BBE4-F74C-AB23-52AAD9802940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8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D10-4BC6-B54E-ABE8-9CB6AE93F2FB}" type="datetime1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94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8D20-7000-BD42-8CB7-CF35FD18E964}" type="datetime1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1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/>
          </a:bodyPr>
          <a:lstStyle>
            <a:lvl1pPr algn="ctr">
              <a:defRPr sz="4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16FF-E864-D14F-98B7-2670CF4DFA0D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2C-0182-DC44-AAC7-30F04C6E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97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32"/>
          <p:cNvSpPr>
            <a:spLocks noGrp="1"/>
          </p:cNvSpPr>
          <p:nvPr>
            <p:ph type="title"/>
          </p:nvPr>
        </p:nvSpPr>
        <p:spPr>
          <a:xfrm>
            <a:off x="272016" y="190502"/>
            <a:ext cx="11722100" cy="83819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3200" b="1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505F32-634A-415F-8290-4F7D6488AC55}"/>
              </a:ext>
            </a:extLst>
          </p:cNvPr>
          <p:cNvSpPr/>
          <p:nvPr userDrawn="1"/>
        </p:nvSpPr>
        <p:spPr>
          <a:xfrm>
            <a:off x="-12294" y="1000416"/>
            <a:ext cx="12252960" cy="91440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Shape 107">
            <a:extLst>
              <a:ext uri="{FF2B5EF4-FFF2-40B4-BE49-F238E27FC236}">
                <a16:creationId xmlns:a16="http://schemas.microsoft.com/office/drawing/2014/main" id="{194BBEE6-F208-48D7-9035-8C3180E52E65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11" name="Shape 107">
            <a:extLst>
              <a:ext uri="{FF2B5EF4-FFF2-40B4-BE49-F238E27FC236}">
                <a16:creationId xmlns:a16="http://schemas.microsoft.com/office/drawing/2014/main" id="{36A0CBEB-4D16-4C58-914A-3DC7E7024E6C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21348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C2EF-F7BC-F44F-A475-4949AB6A2716}" type="datetime1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388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439B-9BF7-9B4B-BA4C-1DE8F92588CA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82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D8B1-42B9-4C43-B645-6CD3F998A9B4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919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D452-914D-7F45-8161-84AF359F97C4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0067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A3A2-F70E-D340-84FF-8D8F78A166B4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2960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2"/>
            <a:ext cx="10972800" cy="10366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095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600" b="0" baseline="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923922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738E7-96A9-41CA-BDFF-A4ED28BB3A5F}" type="datetime1">
              <a:rPr lang="en-US" smtClean="0">
                <a:latin typeface="Arial"/>
              </a:rPr>
              <a:t>12/6/2022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190C0-8F03-453E-BB35-741B96EC8FC5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7" name="Picture 2" descr="Massachusetts General Hospital - Wikipedia">
            <a:extLst>
              <a:ext uri="{FF2B5EF4-FFF2-40B4-BE49-F238E27FC236}">
                <a16:creationId xmlns:a16="http://schemas.microsoft.com/office/drawing/2014/main" id="{56F6BE9C-25B9-1310-2AE9-D1AF6096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289" y="185603"/>
            <a:ext cx="1448593" cy="16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| HMS Identity Guide">
            <a:extLst>
              <a:ext uri="{FF2B5EF4-FFF2-40B4-BE49-F238E27FC236}">
                <a16:creationId xmlns:a16="http://schemas.microsoft.com/office/drawing/2014/main" id="{F8FA92AC-7E64-E4FB-C0AC-0F945B39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28" y="185603"/>
            <a:ext cx="3097561" cy="10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535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/>
          </a:bodyPr>
          <a:lstStyle>
            <a:lvl1pPr algn="ctr">
              <a:defRPr sz="4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BD78A2-5E43-41E4-95C5-91CC59651DDF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C4DF-75CB-4356-8CEE-68DA3732E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4418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58-0839-6C47-8E1F-E7109474993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6516-DE3D-B749-BA39-51D637F8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5524"/>
      </p:ext>
    </p:extLst>
  </p:cSld>
  <p:clrMapOvr>
    <a:masterClrMapping/>
  </p:clrMapOvr>
  <p:hf sldNum="0"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1DCB2-9F6D-44C7-8113-F5F73696B735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8FE1F-A55B-4674-A7E0-CF7E0F09F6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88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48" y="2352750"/>
            <a:ext cx="11329259" cy="144911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rgbClr val="2928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48" y="4158531"/>
            <a:ext cx="9144000" cy="431626"/>
          </a:xfrm>
          <a:prstGeom prst="rect">
            <a:avLst/>
          </a:prstGeom>
        </p:spPr>
        <p:txBody>
          <a:bodyPr lIns="109728"/>
          <a:lstStyle>
            <a:lvl1pPr marL="0" indent="0" algn="l">
              <a:buNone/>
              <a:defRPr sz="2000" b="0">
                <a:solidFill>
                  <a:srgbClr val="2928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92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58-0839-6C47-8E1F-E7109474993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6516-DE3D-B749-BA39-51D637F8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476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53830-2E34-47AC-891A-C357F6C60CB7}" type="datetime1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EC125-CC2E-476B-9EB5-B3975D2E4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972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8B24F-1CB3-40CE-9F85-63D75528CB56}" type="datetime1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3CE86-3296-4ABE-B57D-E2AB86A60D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7316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78FB4-B7BE-4421-9B21-03BEDAE08D4D}" type="datetime1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13810-1B21-47BC-9CFC-CDC7159D92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3812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550A2-BD77-4858-B74F-8E53B87E6CA1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016C7-36A8-4F0B-A333-C8DE7B338F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748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9AECA-2AB7-441B-8482-B5688C655A7D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BEF3B-90C0-443A-84AD-1285F5E0E0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7031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0F1E2-C291-4830-AC6A-FBCA67EBB6AB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E7A8B-4B9D-433D-9427-EA00DE7D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32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FCCAA-1921-4190-B156-7B4219C46E3A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66EAB-B3E4-42F1-A2C4-35C607499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3313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2"/>
            <a:ext cx="10972800" cy="10366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095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600" b="0" baseline="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957484"/>
      </p:ext>
    </p:extLst>
  </p:cSld>
  <p:clrMapOvr>
    <a:masterClrMapping/>
  </p:clrMapOvr>
  <p:transition>
    <p:fade/>
  </p:transition>
  <p:hf sldNum="0"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278A-10AB-A807-5D0D-CD50BCE6D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3DBEF-36C5-1FD1-F4BD-9978D5046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032E6-5CC0-46C5-2037-417A8731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0F68-5DE7-6841-81AB-E27FA15BAF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8D65C-3A7D-3CDD-A77C-F04A19CC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6281-2225-F884-4761-091D313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FB45-2C79-4848-B7EB-42582FA8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89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2016" y="200027"/>
            <a:ext cx="11664951" cy="838198"/>
          </a:xfrm>
          <a:prstGeom prst="rect">
            <a:avLst/>
          </a:prstGeom>
        </p:spPr>
        <p:txBody>
          <a:bodyPr lIns="109728" anchor="b"/>
          <a:lstStyle>
            <a:lvl1pPr>
              <a:defRPr sz="3200" b="1">
                <a:solidFill>
                  <a:srgbClr val="2928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0844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E3E0-FE37-31F2-4B7B-16EA3C7C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A6DAF-88A8-B157-2AF9-168474DC9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92652-58B2-878F-ABE4-611676C3E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0F68-5DE7-6841-81AB-E27FA15BAF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10EB1-ABEC-06CF-D7CF-089CC9B0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86064-52EF-0E99-4E0E-2B543FE0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FB45-2C79-4848-B7EB-42582FA8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845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049D-F6CD-64D2-B730-9EDF7B43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A4018-F09F-1EDE-9596-31A18C72B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7B853-6C30-4C6F-AA82-A369A528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0F68-5DE7-6841-81AB-E27FA15BAF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4DEFF-65E2-A8EE-AC08-52BA0678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B15DB-EA21-FA21-873E-CD4F855B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FB45-2C79-4848-B7EB-42582FA8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656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26D0-9F1C-CC0F-3BA3-F6CD8B321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DECB-E2E7-24BE-3AF9-6CD2A6EE0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5AFFC-9AA7-FABC-1A13-6DE20EE8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26EC7-A570-D9DF-D73C-C47FDA2D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0F68-5DE7-6841-81AB-E27FA15BAF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0FD21-3F56-0C68-3CF8-0B21E8AA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2B6D6-CF6B-6F9C-64DB-0D54B2F3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FB45-2C79-4848-B7EB-42582FA8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9806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991F-F34F-88E8-01D9-FA4496FD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B4C2A-D7B6-D895-D818-FEDCC2C49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8E37C-DFB8-DE6B-194A-3E58D458D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E2B7F-FF0C-300F-201C-DC6A75482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DCED9-4F8A-F6A5-FCF7-6142003BB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6150D1-BF62-5FAC-760C-06BB18EF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0F68-5DE7-6841-81AB-E27FA15BAF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B5F96-8996-336C-7CBC-3C065911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84DEF-2720-BAA6-1BD0-C6A0E836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FB45-2C79-4848-B7EB-42582FA8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3620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97E1-63D9-D0D4-9153-CF9E60FE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4C0B5-0BFC-8E78-5A55-F415B1D7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0F68-5DE7-6841-81AB-E27FA15BAF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57D32-81E2-32EC-A4F2-4322E023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2FF1B-09C5-81E7-5B7E-6A775EBF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FB45-2C79-4848-B7EB-42582FA8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6442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B7456-8D9C-5AD7-8912-C607212E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0F68-5DE7-6841-81AB-E27FA15BAF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FB5A3-EFB7-5282-285D-943E3D97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106F-26BF-C224-56C9-D9020A13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FB45-2C79-4848-B7EB-42582FA8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5957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5078-79D5-EA34-88CF-ADE43D7E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864B-0873-3C03-7204-A749FE7F4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44A03-DAC8-0905-DBB5-C1D0FA6F2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FDD60-1070-6CB4-AFC6-44FF48EB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0F68-5DE7-6841-81AB-E27FA15BAF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C7DAC-7BC6-8B4E-8398-60B030A4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455B0-1668-70F5-CFA2-32864EB8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FB45-2C79-4848-B7EB-42582FA8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004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413B-F286-09D9-4DF8-333AD434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EC701-AAC5-2FF4-9EED-FF68AF384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CD2E8-0D85-F037-A0DD-E9FC83154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7A002-4A8C-D253-F28B-BF6F73FD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0F68-5DE7-6841-81AB-E27FA15BAF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A9D5D-A5A6-B944-3C21-3ECB23C5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59C84-F684-25AD-6B3A-99FB1AE3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FB45-2C79-4848-B7EB-42582FA8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4175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DF34-8E75-7F6D-4979-AA205A1C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402AB-7399-CA80-707C-15937D2C4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361EC-F3E2-CDA0-7D29-856E3D2C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0F68-5DE7-6841-81AB-E27FA15BAF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78AEA-16B5-AF41-F851-91907D11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649A3-9AEA-DAEF-0024-A06655AE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FB45-2C79-4848-B7EB-42582FA8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950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58ED8-88FA-79F2-4C09-46AEADC47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CDE6A-302E-2ABF-0EF0-07967B7ED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7CA6D-2354-A4A1-30C5-8597A09E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0F68-5DE7-6841-81AB-E27FA15BAF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15B7C-33DE-F31B-A38D-741F9887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32310-09E3-C0C3-10CB-D22EA12E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FB45-2C79-4848-B7EB-42582FA8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22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A42D-BB9E-2743-A9C4-AD68A3CFE3B3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Massachusetts General Hospital - Wikipedia">
            <a:extLst>
              <a:ext uri="{FF2B5EF4-FFF2-40B4-BE49-F238E27FC236}">
                <a16:creationId xmlns:a16="http://schemas.microsoft.com/office/drawing/2014/main" id="{56F6BE9C-25B9-1310-2AE9-D1AF6096B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1289" y="185603"/>
            <a:ext cx="1448593" cy="16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| HMS Identity Guide">
            <a:extLst>
              <a:ext uri="{FF2B5EF4-FFF2-40B4-BE49-F238E27FC236}">
                <a16:creationId xmlns:a16="http://schemas.microsoft.com/office/drawing/2014/main" id="{F8FA92AC-7E64-E4FB-C0AC-0F945B3973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728" y="185603"/>
            <a:ext cx="3097561" cy="10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30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2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753956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4" name="Shape 34"/>
          <p:cNvSpPr/>
          <p:nvPr/>
        </p:nvSpPr>
        <p:spPr>
          <a:xfrm>
            <a:off x="0" y="938523"/>
            <a:ext cx="329600" cy="317628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6" name="Shape 36"/>
          <p:cNvSpPr/>
          <p:nvPr/>
        </p:nvSpPr>
        <p:spPr>
          <a:xfrm>
            <a:off x="0" y="4922002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7" y="203140"/>
            <a:ext cx="11272601" cy="73538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8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19595" y="957096"/>
            <a:ext cx="11272603" cy="550094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200" lvl="0" indent="-4572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800">
                <a:latin typeface="+mj-lt"/>
              </a:defRPr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  <p:sp>
        <p:nvSpPr>
          <p:cNvPr id="9" name="Shape 12"/>
          <p:cNvSpPr/>
          <p:nvPr userDrawn="1"/>
        </p:nvSpPr>
        <p:spPr>
          <a:xfrm>
            <a:off x="0" y="6700400"/>
            <a:ext cx="12201816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9600" y="6392621"/>
            <a:ext cx="16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5"/>
            <a:r>
              <a:rPr lang="en-US" sz="140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40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defTabSz="1219175"/>
              <a:t>‹#›</a:t>
            </a:fld>
            <a:r>
              <a:rPr lang="en-US" sz="140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of 34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01000" y="63978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400">
                <a:latin typeface="Arial" panose="020B0604020202020204" pitchFamily="34" charset="0"/>
              </a:rPr>
              <a:t>Saag, Gandhi, Hoy et al, </a:t>
            </a:r>
            <a:r>
              <a:rPr lang="en-US" altLang="en-US" sz="1400" i="1">
                <a:latin typeface="Arial" panose="020B0604020202020204" pitchFamily="34" charset="0"/>
              </a:rPr>
              <a:t>JAMA</a:t>
            </a:r>
            <a:r>
              <a:rPr lang="en-US" altLang="en-US" sz="1400">
                <a:latin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280615046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5421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/>
          </a:bodyPr>
          <a:lstStyle>
            <a:lvl1pPr algn="ctr"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759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459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507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049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4293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54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4184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6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3AC3-421B-4442-8519-76D0E798ACBA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149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267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7723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0972800" cy="10366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095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600" b="0" baseline="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910546"/>
      </p:ext>
    </p:extLst>
  </p:cSld>
  <p:clrMapOvr>
    <a:masterClrMapping/>
  </p:clrMapOvr>
  <p:transition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894F6-7957-7380-EEFA-CE49B1C5E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5C2893-F623-7CC0-4C95-C2804F809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E42E2A-9A3F-F38B-00CF-5F7791EF1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01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/>
          </a:bodyPr>
          <a:lstStyle>
            <a:lvl1pPr algn="ctr">
              <a:defRPr sz="4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7404-48E0-D347-9BB9-43753C1CC8B4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8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2325-45CF-D541-950B-1BE518503A71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60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6C90-D7D9-3442-8DE7-042351E56E29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62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B1BB-BB88-F14A-8A72-2330684607AD}" type="datetime1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6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8C4F-E535-6249-BCD7-898E60CB3395}" type="datetime1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5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7EA8-C884-C24F-A9E2-AE3465FF32DF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2C-0182-DC44-AAC7-30F04C6E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5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A421-636B-BB47-846D-74635E6ADAA4}" type="datetime1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2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E39-D810-8743-A7C1-66CCD43C0016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2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F862-8FE1-1740-AD20-DE37588AB217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66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5894-DD5C-324D-B60C-BB1BE0DD2D09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7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52F9-D4CE-7D47-8620-D2791474627D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46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2"/>
            <a:ext cx="10972800" cy="10366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095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600" b="0" baseline="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83817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50FF-E1C4-FD4F-966E-B6BE39416BE6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Massachusetts General Hospital - Wikipedia">
            <a:extLst>
              <a:ext uri="{FF2B5EF4-FFF2-40B4-BE49-F238E27FC236}">
                <a16:creationId xmlns:a16="http://schemas.microsoft.com/office/drawing/2014/main" id="{56F6BE9C-25B9-1310-2AE9-D1AF6096B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1289" y="185603"/>
            <a:ext cx="1448593" cy="16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| HMS Identity Guide">
            <a:extLst>
              <a:ext uri="{FF2B5EF4-FFF2-40B4-BE49-F238E27FC236}">
                <a16:creationId xmlns:a16="http://schemas.microsoft.com/office/drawing/2014/main" id="{F8FA92AC-7E64-E4FB-C0AC-0F945B3973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728" y="185603"/>
            <a:ext cx="3097561" cy="10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60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E3B8-FD83-F848-8FC9-8ADCEEC40DE9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50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/>
          </a:bodyPr>
          <a:lstStyle>
            <a:lvl1pPr algn="ctr">
              <a:defRPr sz="4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F8FC-4756-4246-9CE8-AC7916E6B69E}" type="datetime1">
              <a:rPr lang="en-US" smtClean="0"/>
              <a:t>12/6/2022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353801" y="6574260"/>
            <a:ext cx="115711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/>
              <a:t>Slide </a:t>
            </a:r>
            <a:fld id="{2A4B0159-16D3-40DA-AF0B-FD6CFDE44D8C}" type="slidenum">
              <a:rPr lang="en-US" sz="1333" smtClean="0"/>
              <a:t>‹#›</a:t>
            </a:fld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652283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5489-ED8B-8E48-932E-C45F212E28BA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49B5-D615-EE43-BC17-0DA62C02DDC4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2C-0182-DC44-AAC7-30F04C6E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7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B63D-3667-204E-AD41-9BE0B3433F0D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68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27B4-319C-8842-AA88-452A66DC6068}" type="datetime1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0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6016-7404-2540-BB27-75B4B537D85E}" type="datetime1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5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362267" y="6581423"/>
            <a:ext cx="12982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/>
              <a:t>Slide </a:t>
            </a:r>
            <a:fld id="{59775D33-B48D-4C30-84AC-A3D7DEC41CC8}" type="slidenum">
              <a:rPr lang="en-US" sz="1333" smtClean="0"/>
              <a:t>‹#›</a:t>
            </a:fld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550769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FE2A-86C0-CB48-B2E8-8BFD14635450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24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DBD0-35D4-6F48-AFCD-C56BAEB2410E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53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EEAA-474B-3E4E-A5E1-B8B923047F2C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23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68B7-8826-4A4F-852D-A36B3D8EB14E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E339-89C5-9C4B-B7FB-4CB93E22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5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2"/>
            <a:ext cx="10972800" cy="10366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095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600" b="0" baseline="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77274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00F981F-687B-43D5-AC97-14AF6E48B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77" y="3662363"/>
            <a:ext cx="607695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D487DE-8687-4F8E-914C-AD5E94E72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352" y="3662363"/>
            <a:ext cx="6086475" cy="3200400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3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7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9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/>
        </p:nvSpPr>
        <p:spPr>
          <a:xfrm>
            <a:off x="1" y="1620837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/>
        </p:nvCxnSpPr>
        <p:spPr bwMode="auto">
          <a:xfrm>
            <a:off x="-14291" y="1620839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3C5DE6B-9940-49CA-964D-0C11E3B1FC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58990" y="328763"/>
            <a:ext cx="2662401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07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291A-2767-3946-B21D-33A6DB61ACF5}" type="datetime1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2C-0182-DC44-AAC7-30F04C6E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181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30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8" y="1513048"/>
            <a:ext cx="10877529" cy="465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862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DD0001-9342-455E-88A6-08ABADA3E0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581" y="5345429"/>
            <a:ext cx="3827419" cy="12474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/>
        </p:nvSpPr>
        <p:spPr>
          <a:xfrm>
            <a:off x="1" y="6590271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06745F-7DB6-4D4F-AFDB-384384B4DF79}"/>
              </a:ext>
            </a:extLst>
          </p:cNvPr>
          <p:cNvCxnSpPr/>
          <p:nvPr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56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30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29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1"/>
            <a:ext cx="5229571" cy="4679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11180957" y="6373653"/>
            <a:ext cx="1011044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67" b="0" dirty="0">
                <a:solidFill>
                  <a:schemeClr val="bg1"/>
                </a:solidFill>
                <a:latin typeface="Calibri" panose="020F0502020204030204" pitchFamily="34" charset="0"/>
              </a:rPr>
              <a:t>Slide </a:t>
            </a:r>
            <a:fld id="{2ADBE578-CF67-48B0-BC78-1C98EA7B00EC}" type="slidenum">
              <a:rPr lang="en-US" sz="1467" b="0" smtClean="0">
                <a:solidFill>
                  <a:schemeClr val="bg1"/>
                </a:solidFill>
                <a:latin typeface="Calibri" panose="020F0502020204030204" pitchFamily="34" charset="0"/>
              </a:rPr>
              <a:t>‹#›</a:t>
            </a:fld>
            <a:endParaRPr lang="en-US" sz="1467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80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29"/>
            <a:ext cx="5229571" cy="466574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30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29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75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2" y="238130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69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023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358DEB-BBFD-49BD-91E5-BCABE57F09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581" y="3358209"/>
            <a:ext cx="3827419" cy="1247411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3" y="4856676"/>
            <a:ext cx="11283951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F15D22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6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9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/>
        </p:nvCxnSpPr>
        <p:spPr bwMode="auto">
          <a:xfrm>
            <a:off x="-22229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3" descr="CCO_HIV_RGB.jpg">
            <a:extLst>
              <a:ext uri="{FF2B5EF4-FFF2-40B4-BE49-F238E27FC236}">
                <a16:creationId xmlns:a16="http://schemas.microsoft.com/office/drawing/2014/main" id="{D119244E-D5F0-4D18-8BCF-9ED4E81910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8641" y="5891215"/>
            <a:ext cx="367188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402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041" y="264765"/>
            <a:ext cx="1406035" cy="51991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33350" y="6286030"/>
            <a:ext cx="6191250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/>
              <a:t>This activity is provided by PRIME Education. There is no fee to participate. This activity is supported by an independent medical educational grant from Gilead Sciences, Inc.</a:t>
            </a:r>
          </a:p>
        </p:txBody>
      </p:sp>
    </p:spTree>
    <p:extLst>
      <p:ext uri="{BB962C8B-B14F-4D97-AF65-F5344CB8AC3E}">
        <p14:creationId xmlns:p14="http://schemas.microsoft.com/office/powerpoint/2010/main" val="3235680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434" y="1562821"/>
            <a:ext cx="5180542" cy="1362604"/>
          </a:xfrm>
        </p:spPr>
        <p:txBody>
          <a:bodyPr anchor="t">
            <a:normAutofit/>
          </a:bodyPr>
          <a:lstStyle>
            <a:lvl1pPr algn="ctr">
              <a:defRPr sz="3333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6955" y="3956603"/>
            <a:ext cx="2857500" cy="828538"/>
          </a:xfrm>
        </p:spPr>
        <p:txBody>
          <a:bodyPr anchor="b"/>
          <a:lstStyle>
            <a:lvl1pPr marL="0" indent="0" algn="ctr">
              <a:buNone/>
              <a:defRPr sz="1667">
                <a:solidFill>
                  <a:srgbClr val="002060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445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3998" y="6174950"/>
            <a:ext cx="11201655" cy="435429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207" y="6550224"/>
            <a:ext cx="781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DEC785-F459-40EE-916E-4E467132826C}" type="slidenum">
              <a:rPr lang="en-US" sz="1500" smtClean="0"/>
              <a:pPr algn="r"/>
              <a:t>‹#›</a:t>
            </a:fld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173187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A29E-25B0-0A4D-8DAA-4C94A57CE7F9}" type="datetime1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2C-0182-DC44-AAC7-30F04C6E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1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98" y="1303847"/>
            <a:ext cx="11404005" cy="431714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10207" y="6550224"/>
            <a:ext cx="781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DEC785-F459-40EE-916E-4E467132826C}" type="slidenum">
              <a:rPr lang="en-US" sz="1500" smtClean="0"/>
              <a:pPr algn="r"/>
              <a:t>‹#›</a:t>
            </a:fld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18079110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948" y="1313750"/>
            <a:ext cx="5562600" cy="437651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145" y="1313750"/>
            <a:ext cx="5562600" cy="437651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3998" y="6174950"/>
            <a:ext cx="11201655" cy="435429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0207" y="6550224"/>
            <a:ext cx="781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DEC785-F459-40EE-916E-4E467132826C}" type="slidenum">
              <a:rPr lang="en-US" sz="1500" smtClean="0"/>
              <a:pPr algn="r"/>
              <a:t>‹#›</a:t>
            </a:fld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2801608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844" y="1316875"/>
            <a:ext cx="5562600" cy="640292"/>
          </a:xfrm>
        </p:spPr>
        <p:txBody>
          <a:bodyPr anchor="b">
            <a:normAutofit/>
          </a:bodyPr>
          <a:lstStyle>
            <a:lvl1pPr marL="0" indent="0">
              <a:buNone/>
              <a:defRPr sz="2333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844" y="1957167"/>
            <a:ext cx="556260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3271" y="1316875"/>
            <a:ext cx="5562600" cy="640292"/>
          </a:xfrm>
        </p:spPr>
        <p:txBody>
          <a:bodyPr anchor="b">
            <a:normAutofit/>
          </a:bodyPr>
          <a:lstStyle>
            <a:lvl1pPr marL="0" indent="0">
              <a:buNone/>
              <a:defRPr sz="2333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3271" y="1957167"/>
            <a:ext cx="556260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3998" y="6174950"/>
            <a:ext cx="11201655" cy="435429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410207" y="6550224"/>
            <a:ext cx="781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DEC785-F459-40EE-916E-4E467132826C}" type="slidenum">
              <a:rPr lang="en-US" sz="1500" smtClean="0"/>
              <a:pPr algn="r"/>
              <a:t>‹#›</a:t>
            </a:fld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728067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3998" y="6174950"/>
            <a:ext cx="11201655" cy="435429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10207" y="6550224"/>
            <a:ext cx="781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DEC785-F459-40EE-916E-4E467132826C}" type="slidenum">
              <a:rPr lang="en-US" sz="1500" smtClean="0"/>
              <a:pPr algn="r"/>
              <a:t>‹#›</a:t>
            </a:fld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2798084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2131-B5B1-4923-8FC5-59A4219C2A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410207" y="6441772"/>
            <a:ext cx="781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DEC785-F459-40EE-916E-4E467132826C}" type="slidenum">
              <a:rPr lang="en-US" sz="1500" smtClean="0"/>
              <a:pPr algn="r"/>
              <a:t>‹#›</a:t>
            </a:fld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429239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98" y="1303847"/>
            <a:ext cx="11404005" cy="431714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3997" y="6224646"/>
            <a:ext cx="9915897" cy="435429"/>
          </a:xfrm>
        </p:spPr>
        <p:txBody>
          <a:bodyPr anchor="b">
            <a:no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261123" y="6269939"/>
            <a:ext cx="781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DEC785-F459-40EE-916E-4E467132826C}" type="slidenum">
              <a:rPr lang="en-US" sz="1500" smtClean="0"/>
              <a:pPr algn="r"/>
              <a:t>‹#›</a:t>
            </a:fld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1085927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0C74-9510-49DC-9A43-48FF7398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404B5-A894-4FA6-B9F8-272A94567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DA7D7-4396-46E9-B2FE-47FD65DD5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B62D6-AF95-4440-9EDB-F944FDA9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AD14-BA85-5346-B70F-EB8240561009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F00BD-5670-43EE-86B7-11CD808B5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01D80-886A-4180-A34B-19EADD89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1F6C-6D43-4CE8-A6D4-D7D2F373A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>
            <a:normAutofit/>
          </a:bodyPr>
          <a:lstStyle>
            <a:lvl1pPr marL="0" indent="0">
              <a:buNone/>
              <a:defRPr sz="2333" b="1"/>
            </a:lvl1pPr>
            <a:lvl2pPr marL="544182" indent="0">
              <a:buNone/>
              <a:defRPr sz="2417" b="1"/>
            </a:lvl2pPr>
            <a:lvl3pPr marL="1088365" indent="0">
              <a:buNone/>
              <a:defRPr sz="2167" b="1"/>
            </a:lvl3pPr>
            <a:lvl4pPr marL="1632547" indent="0">
              <a:buNone/>
              <a:defRPr sz="1917" b="1"/>
            </a:lvl4pPr>
            <a:lvl5pPr marL="2176730" indent="0">
              <a:buNone/>
              <a:defRPr sz="1917" b="1"/>
            </a:lvl5pPr>
            <a:lvl6pPr marL="2720912" indent="0">
              <a:buNone/>
              <a:defRPr sz="1917" b="1"/>
            </a:lvl6pPr>
            <a:lvl7pPr marL="3265094" indent="0">
              <a:buNone/>
              <a:defRPr sz="1917" b="1"/>
            </a:lvl7pPr>
            <a:lvl8pPr marL="3809276" indent="0">
              <a:buNone/>
              <a:defRPr sz="1917" b="1"/>
            </a:lvl8pPr>
            <a:lvl9pPr marL="4353458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333" b="1"/>
            </a:lvl1pPr>
            <a:lvl2pPr marL="544182" indent="0">
              <a:buNone/>
              <a:defRPr sz="2417" b="1"/>
            </a:lvl2pPr>
            <a:lvl3pPr marL="1088365" indent="0">
              <a:buNone/>
              <a:defRPr sz="2167" b="1"/>
            </a:lvl3pPr>
            <a:lvl4pPr marL="1632547" indent="0">
              <a:buNone/>
              <a:defRPr sz="1917" b="1"/>
            </a:lvl4pPr>
            <a:lvl5pPr marL="2176730" indent="0">
              <a:buNone/>
              <a:defRPr sz="1917" b="1"/>
            </a:lvl5pPr>
            <a:lvl6pPr marL="2720912" indent="0">
              <a:buNone/>
              <a:defRPr sz="1917" b="1"/>
            </a:lvl6pPr>
            <a:lvl7pPr marL="3265094" indent="0">
              <a:buNone/>
              <a:defRPr sz="1917" b="1"/>
            </a:lvl7pPr>
            <a:lvl8pPr marL="3809276" indent="0">
              <a:buNone/>
              <a:defRPr sz="1917" b="1"/>
            </a:lvl8pPr>
            <a:lvl9pPr marL="4353458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12131-B5B1-4923-8FC5-59A4219C2A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207" y="6340476"/>
            <a:ext cx="781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DEC785-F459-40EE-916E-4E467132826C}" type="slidenum">
              <a:rPr lang="en-US" sz="1500" smtClean="0"/>
              <a:pPr algn="r"/>
              <a:t>‹#›</a:t>
            </a:fld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260748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8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1675727" y="6394894"/>
            <a:ext cx="4122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2DEC785-F459-40EE-916E-4E467132826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306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00038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9"/>
          <p:cNvSpPr txBox="1"/>
          <p:nvPr/>
        </p:nvSpPr>
        <p:spPr>
          <a:xfrm>
            <a:off x="9732066" y="6511635"/>
            <a:ext cx="2331279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/>
          <a:p>
            <a:pPr algn="r">
              <a:defRPr sz="900"/>
            </a:pPr>
            <a:r>
              <a:rPr sz="750" dirty="0"/>
              <a:t>© 2020 PRIME</a:t>
            </a:r>
            <a:r>
              <a:rPr sz="750" baseline="30000" dirty="0"/>
              <a:t>® </a:t>
            </a:r>
            <a:r>
              <a:rPr sz="750" dirty="0"/>
              <a:t>Education, LLC. All Rights Reserved</a:t>
            </a:r>
            <a:r>
              <a:rPr sz="75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393998" y="1303847"/>
            <a:ext cx="11404006" cy="43171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3998" y="6224643"/>
            <a:ext cx="9915898" cy="43543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67"/>
              </a:spcBef>
              <a:buClrTx/>
              <a:buSzTx/>
              <a:buFontTx/>
              <a:buNone/>
              <a:defRPr sz="1200"/>
            </a:lvl1pPr>
          </a:lstStyle>
          <a:p>
            <a:pPr>
              <a:spcBef>
                <a:spcPts val="200"/>
              </a:spcBef>
              <a:buClrTx/>
              <a:buSzTx/>
              <a:buFontTx/>
              <a:buNone/>
              <a:defRPr sz="1200"/>
            </a:pPr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6330" y="6269938"/>
            <a:ext cx="286586" cy="298451"/>
          </a:xfrm>
          <a:prstGeom prst="rect">
            <a:avLst/>
          </a:prstGeom>
        </p:spPr>
        <p:txBody>
          <a:bodyPr anchor="t"/>
          <a:lstStyle>
            <a:lvl1pPr>
              <a:defRPr sz="15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65368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213-4790-AE42-A247-BEDBF6F164EF}" type="datetime1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2C-0182-DC44-AAC7-30F04C6E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38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4585-FFA2-0E48-B3C0-E5B507272B38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Massachusetts General Hospital - Wikipedia">
            <a:extLst>
              <a:ext uri="{FF2B5EF4-FFF2-40B4-BE49-F238E27FC236}">
                <a16:creationId xmlns:a16="http://schemas.microsoft.com/office/drawing/2014/main" id="{56F6BE9C-25B9-1310-2AE9-D1AF6096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1289" y="185603"/>
            <a:ext cx="1448593" cy="16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| HMS Identity Guide">
            <a:extLst>
              <a:ext uri="{FF2B5EF4-FFF2-40B4-BE49-F238E27FC236}">
                <a16:creationId xmlns:a16="http://schemas.microsoft.com/office/drawing/2014/main" id="{F8FA92AC-7E64-E4FB-C0AC-0F945B39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728" y="185603"/>
            <a:ext cx="3097561" cy="10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09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89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62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2CD9-D1FA-6548-8CEB-B65FE4DCC980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26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/>
          </a:bodyPr>
          <a:lstStyle>
            <a:lvl1pPr algn="ctr">
              <a:defRPr sz="4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49BB-7823-6948-B231-79F75BD6DB6F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43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E018-BC02-0142-8827-75256949387B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5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120C-3E8B-8E41-A4DF-3BADC76BD835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77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BBFF-AA78-7549-9C06-F75167A24BCB}" type="datetime1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72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12CD-EC51-8A4C-972F-79AEA6C2D610}" type="datetime1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73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4F8F-40FA-5144-A249-7027205FDCAF}" type="datetime1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890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9298-120F-9449-86DE-0D7B12E9AFB4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170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2029-98A7-8A4F-A337-8F4B590450E9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213E-B55B-594D-880F-73BC47D514FB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2C-0182-DC44-AAC7-30F04C6E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2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1887-AAA8-D74A-8AF2-34F59F9A5848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5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52BE-9A9C-C84E-9494-BE5B8B549D7E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2"/>
            <a:ext cx="10972800" cy="103663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095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600" b="0" baseline="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27138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2918" y="1447800"/>
            <a:ext cx="11652382" cy="4845050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2000"/>
            </a:lvl1pPr>
            <a:lvl2pPr marL="457200" indent="-228600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800"/>
            </a:lvl2pPr>
            <a:lvl3pPr marL="6309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600"/>
            </a:lvl3pPr>
            <a:lvl4pPr marL="859536" indent="-173736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400"/>
            </a:lvl4pPr>
            <a:lvl5pPr marL="969264" indent="-164592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59A27AF6-7295-4DBD-A1BA-B401870B36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34188"/>
            <a:ext cx="12192000" cy="428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9">
            <a:extLst>
              <a:ext uri="{FF2B5EF4-FFF2-40B4-BE49-F238E27FC236}">
                <a16:creationId xmlns:a16="http://schemas.microsoft.com/office/drawing/2014/main" id="{303B42FC-86C3-4E89-9C7C-22CAD7606A44}"/>
              </a:ext>
            </a:extLst>
          </p:cNvPr>
          <p:cNvSpPr/>
          <p:nvPr/>
        </p:nvSpPr>
        <p:spPr>
          <a:xfrm>
            <a:off x="-12700" y="6813550"/>
            <a:ext cx="12200469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EDE404-55AE-315A-6C52-039577F748CC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97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840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pos="168">
          <p15:clr>
            <a:srgbClr val="A4A3A4"/>
          </p15:clr>
        </p15:guide>
        <p15:guide id="5" orient="horz" pos="576">
          <p15:clr>
            <a:srgbClr val="A4A3A4"/>
          </p15:clr>
        </p15:guide>
        <p15:guide id="6" orient="horz" pos="1104">
          <p15:clr>
            <a:srgbClr val="A4A3A4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1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753956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34" name="Shape 34"/>
          <p:cNvSpPr/>
          <p:nvPr/>
        </p:nvSpPr>
        <p:spPr>
          <a:xfrm>
            <a:off x="0" y="938522"/>
            <a:ext cx="329600" cy="317628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6" name="Shape 36"/>
          <p:cNvSpPr/>
          <p:nvPr/>
        </p:nvSpPr>
        <p:spPr>
          <a:xfrm>
            <a:off x="0" y="4922001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6" y="203139"/>
            <a:ext cx="11272601" cy="73538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733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9600" y="6488519"/>
            <a:ext cx="16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5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60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defTabSz="1219175"/>
              <a:t>‹#›</a:t>
            </a:fld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</a:t>
            </a:r>
          </a:p>
        </p:txBody>
      </p:sp>
      <p:sp>
        <p:nvSpPr>
          <p:cNvPr id="12" name="Shape 39"/>
          <p:cNvSpPr txBox="1">
            <a:spLocks noGrp="1"/>
          </p:cNvSpPr>
          <p:nvPr>
            <p:ph type="body" idx="1"/>
          </p:nvPr>
        </p:nvSpPr>
        <p:spPr>
          <a:xfrm>
            <a:off x="619596" y="957096"/>
            <a:ext cx="11272603" cy="550094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189" lvl="0" indent="-457189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914377" lvl="1" indent="-338130">
              <a:spcBef>
                <a:spcPts val="0"/>
              </a:spcBef>
              <a:buSzPct val="100000"/>
              <a:defRPr sz="2800">
                <a:latin typeface="+mn-lt"/>
              </a:defRPr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69310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1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34" name="Shape 34"/>
          <p:cNvSpPr/>
          <p:nvPr/>
        </p:nvSpPr>
        <p:spPr>
          <a:xfrm>
            <a:off x="0" y="1596164"/>
            <a:ext cx="329600" cy="2518643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6" name="Shape 36"/>
          <p:cNvSpPr/>
          <p:nvPr/>
        </p:nvSpPr>
        <p:spPr>
          <a:xfrm>
            <a:off x="0" y="4922001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6" y="203139"/>
            <a:ext cx="11272601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48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29600" y="6488668"/>
            <a:ext cx="16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5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60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defTabSz="1219175"/>
              <a:t>‹#›</a:t>
            </a:fld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</a:t>
            </a:r>
          </a:p>
        </p:txBody>
      </p:sp>
      <p:sp>
        <p:nvSpPr>
          <p:cNvPr id="11" name="Shape 39"/>
          <p:cNvSpPr txBox="1">
            <a:spLocks noGrp="1"/>
          </p:cNvSpPr>
          <p:nvPr>
            <p:ph type="body" idx="1"/>
          </p:nvPr>
        </p:nvSpPr>
        <p:spPr>
          <a:xfrm>
            <a:off x="619596" y="1614737"/>
            <a:ext cx="11272603" cy="484330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189" lvl="0" indent="-457189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914377" lvl="1" indent="-338130">
              <a:spcBef>
                <a:spcPts val="0"/>
              </a:spcBef>
              <a:buSzPct val="100000"/>
              <a:defRPr sz="2800">
                <a:latin typeface="+mn-lt"/>
              </a:defRPr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0891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1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34" name="Shape 34"/>
          <p:cNvSpPr/>
          <p:nvPr/>
        </p:nvSpPr>
        <p:spPr>
          <a:xfrm>
            <a:off x="0" y="1596164"/>
            <a:ext cx="329600" cy="2518643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6" name="Shape 36"/>
          <p:cNvSpPr/>
          <p:nvPr/>
        </p:nvSpPr>
        <p:spPr>
          <a:xfrm>
            <a:off x="0" y="4922001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6" y="203139"/>
            <a:ext cx="11272601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48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" name="Shape 12"/>
          <p:cNvSpPr/>
          <p:nvPr userDrawn="1"/>
        </p:nvSpPr>
        <p:spPr>
          <a:xfrm>
            <a:off x="0" y="6700400"/>
            <a:ext cx="12201816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latin typeface="+mj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29600" y="6335722"/>
            <a:ext cx="16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5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600" smtClean="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defTabSz="1219175"/>
              <a:t>‹#›</a:t>
            </a:fld>
            <a:endParaRPr lang="en-US" sz="1600" dirty="0">
              <a:solidFill>
                <a:prstClr val="black"/>
              </a:solidFill>
              <a:latin typeface="Arial" pitchFamily="34" charset="0"/>
              <a:ea typeface="ＭＳ Ｐゴシック" charset="0"/>
              <a:cs typeface="Arial" pitchFamily="34" charset="0"/>
              <a:sym typeface="Helvetica" charset="0"/>
            </a:endParaRPr>
          </a:p>
        </p:txBody>
      </p:sp>
      <p:sp>
        <p:nvSpPr>
          <p:cNvPr id="12" name="Shape 39"/>
          <p:cNvSpPr txBox="1">
            <a:spLocks noGrp="1"/>
          </p:cNvSpPr>
          <p:nvPr>
            <p:ph type="body" idx="1"/>
          </p:nvPr>
        </p:nvSpPr>
        <p:spPr>
          <a:xfrm>
            <a:off x="619596" y="1614737"/>
            <a:ext cx="11272603" cy="484330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189" lvl="0" indent="-457189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914377" lvl="1" indent="-338130">
              <a:spcBef>
                <a:spcPts val="0"/>
              </a:spcBef>
              <a:buSzPct val="100000"/>
              <a:defRPr sz="2800">
                <a:latin typeface="+mn-lt"/>
              </a:defRPr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2159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1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753956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34" name="Shape 34"/>
          <p:cNvSpPr/>
          <p:nvPr/>
        </p:nvSpPr>
        <p:spPr>
          <a:xfrm>
            <a:off x="0" y="938522"/>
            <a:ext cx="329600" cy="317628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6" name="Shape 36"/>
          <p:cNvSpPr/>
          <p:nvPr/>
        </p:nvSpPr>
        <p:spPr>
          <a:xfrm>
            <a:off x="0" y="4922001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6" y="203139"/>
            <a:ext cx="11272601" cy="73538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733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" name="Shape 12"/>
          <p:cNvSpPr/>
          <p:nvPr userDrawn="1"/>
        </p:nvSpPr>
        <p:spPr>
          <a:xfrm>
            <a:off x="0" y="6700400"/>
            <a:ext cx="12201816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latin typeface="+mj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29600" y="6338250"/>
            <a:ext cx="16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5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60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defTabSz="1219175"/>
              <a:t>‹#›</a:t>
            </a:fld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</a:t>
            </a:r>
          </a:p>
        </p:txBody>
      </p:sp>
      <p:sp>
        <p:nvSpPr>
          <p:cNvPr id="12" name="Shape 39"/>
          <p:cNvSpPr txBox="1">
            <a:spLocks noGrp="1"/>
          </p:cNvSpPr>
          <p:nvPr>
            <p:ph type="body" idx="1"/>
          </p:nvPr>
        </p:nvSpPr>
        <p:spPr>
          <a:xfrm>
            <a:off x="619596" y="957096"/>
            <a:ext cx="11272603" cy="550094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189" lvl="0" indent="-457189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914377" lvl="1" indent="-338130">
              <a:spcBef>
                <a:spcPts val="0"/>
              </a:spcBef>
              <a:buSzPct val="100000"/>
              <a:defRPr sz="2800">
                <a:latin typeface="+mn-lt"/>
              </a:defRPr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2434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1"/>
            <a:ext cx="329600" cy="938521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753956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938522"/>
            <a:ext cx="329600" cy="317628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6" name="Shape 36"/>
          <p:cNvSpPr/>
          <p:nvPr/>
        </p:nvSpPr>
        <p:spPr>
          <a:xfrm>
            <a:off x="0" y="4922001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6" y="203139"/>
            <a:ext cx="11272601" cy="73538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733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29600" y="6529308"/>
            <a:ext cx="16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5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60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defTabSz="1219175"/>
              <a:t>‹#›</a:t>
            </a:fld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</a:t>
            </a:r>
          </a:p>
        </p:txBody>
      </p:sp>
      <p:sp>
        <p:nvSpPr>
          <p:cNvPr id="11" name="Shape 39"/>
          <p:cNvSpPr txBox="1">
            <a:spLocks noGrp="1"/>
          </p:cNvSpPr>
          <p:nvPr>
            <p:ph type="body" idx="1"/>
          </p:nvPr>
        </p:nvSpPr>
        <p:spPr>
          <a:xfrm>
            <a:off x="619596" y="957096"/>
            <a:ext cx="11272603" cy="550094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189" lvl="0" indent="-457189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914377" lvl="1" indent="-338130">
              <a:spcBef>
                <a:spcPts val="0"/>
              </a:spcBef>
              <a:buSzPct val="100000"/>
              <a:defRPr sz="2800">
                <a:latin typeface="+mn-lt"/>
              </a:defRPr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3544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solidFill>
          <a:srgbClr val="165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 userDrawn="1"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203200" y="1084635"/>
            <a:ext cx="11777472" cy="1353767"/>
          </a:xfrm>
          <a:prstGeom prst="rect">
            <a:avLst/>
          </a:prstGeom>
          <a:solidFill>
            <a:srgbClr val="16575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rgbClr val="3B8D6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1" name="Straight Connector 30"/>
          <p:cNvSpPr>
            <a:spLocks noChangeShapeType="1"/>
          </p:cNvSpPr>
          <p:nvPr userDrawn="1"/>
        </p:nvSpPr>
        <p:spPr bwMode="auto">
          <a:xfrm flipV="1">
            <a:off x="6084108" y="1219200"/>
            <a:ext cx="11893" cy="502920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2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219200"/>
            <a:ext cx="5384800" cy="4834128"/>
          </a:xfrm>
        </p:spPr>
        <p:txBody>
          <a:bodyPr/>
          <a:lstStyle>
            <a:lvl1pPr>
              <a:buClr>
                <a:schemeClr val="tx2"/>
              </a:buClr>
              <a:defRPr sz="2500" b="1">
                <a:solidFill>
                  <a:schemeClr val="bg2"/>
                </a:solidFill>
                <a:latin typeface="+mj-lt"/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3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219200"/>
            <a:ext cx="5384800" cy="4834128"/>
          </a:xfrm>
        </p:spPr>
        <p:txBody>
          <a:bodyPr/>
          <a:lstStyle>
            <a:lvl1pPr>
              <a:buClr>
                <a:schemeClr val="tx2"/>
              </a:buClr>
              <a:defRPr sz="2500" b="1">
                <a:solidFill>
                  <a:schemeClr val="bg2"/>
                </a:solidFill>
                <a:latin typeface="+mj-lt"/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3200" y="6389582"/>
            <a:ext cx="11399187" cy="31296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Straight Connector 22"/>
          <p:cNvSpPr>
            <a:spLocks noChangeShapeType="1"/>
          </p:cNvSpPr>
          <p:nvPr userDrawn="1"/>
        </p:nvSpPr>
        <p:spPr bwMode="gray">
          <a:xfrm>
            <a:off x="203200" y="9906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4" name="Title Placeholder 21"/>
          <p:cNvSpPr>
            <a:spLocks noGrp="1"/>
          </p:cNvSpPr>
          <p:nvPr>
            <p:ph type="title"/>
          </p:nvPr>
        </p:nvSpPr>
        <p:spPr bwMode="gray">
          <a:xfrm>
            <a:off x="219964" y="210767"/>
            <a:ext cx="11752072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3200" y="6389124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3350918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7733-68A4-8249-A9F7-4EFFCE317D13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2C-0182-DC44-AAC7-30F04C6E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61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1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7539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34" name="Shape 34"/>
          <p:cNvSpPr/>
          <p:nvPr/>
        </p:nvSpPr>
        <p:spPr>
          <a:xfrm>
            <a:off x="0" y="938522"/>
            <a:ext cx="329600" cy="317628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6" name="Shape 36"/>
          <p:cNvSpPr/>
          <p:nvPr/>
        </p:nvSpPr>
        <p:spPr>
          <a:xfrm>
            <a:off x="0" y="4922001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6" y="203139"/>
            <a:ext cx="11272601" cy="73538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733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29600" y="6488668"/>
            <a:ext cx="16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5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60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defTabSz="1219175"/>
              <a:t>‹#›</a:t>
            </a:fld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</a:t>
            </a:r>
          </a:p>
        </p:txBody>
      </p:sp>
      <p:sp>
        <p:nvSpPr>
          <p:cNvPr id="10" name="Shape 39"/>
          <p:cNvSpPr txBox="1">
            <a:spLocks noGrp="1"/>
          </p:cNvSpPr>
          <p:nvPr>
            <p:ph type="body" idx="1"/>
          </p:nvPr>
        </p:nvSpPr>
        <p:spPr>
          <a:xfrm>
            <a:off x="619596" y="957096"/>
            <a:ext cx="11272603" cy="550094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189" lvl="0" indent="-457189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914377" lvl="1" indent="-338130">
              <a:spcBef>
                <a:spcPts val="0"/>
              </a:spcBef>
              <a:buSzPct val="100000"/>
              <a:defRPr sz="2800">
                <a:latin typeface="+mn-lt"/>
              </a:defRPr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41881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89E8-AB07-DA43-9E45-9748BDF63F70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66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/>
          </a:bodyPr>
          <a:lstStyle>
            <a:lvl1pPr algn="ctr"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0E10-A6B7-B943-A568-051D917036C4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69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F546-61FE-8B47-BDA5-0809B31173D1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93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3F52-140B-5C4C-B864-08CB33EFDCBB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119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212E-03E1-A44C-9DEE-31E8DC78830E}" type="datetime1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397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403D-7281-CB48-8C72-762F02478A91}" type="datetime1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5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900C-1D01-EB4B-9B2C-DE5444E0A3B8}" type="datetime1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610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43E-B1A9-684F-A7BD-CCCB8AD07F3F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780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3723-3328-B94C-A1CA-DB6D22F02F50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5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971F-1428-AE4F-9BE8-651AFA9C52A1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6993" y="6425927"/>
            <a:ext cx="4114800" cy="22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266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C32C-0182-DC44-AAC7-30F04C6E4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8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D3F3-1CF9-D94E-B29D-11D03BEA7A2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6993" y="6425927"/>
            <a:ext cx="4114800" cy="22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266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8CF80E-97D0-400A-B70E-53AD06915EFB}" type="datetime1">
              <a:rPr lang="en-US" smtClean="0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6993" y="6425927"/>
            <a:ext cx="4114800" cy="22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266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B6190C0-8F03-453E-BB35-741B96EC8F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6993" y="6425926"/>
            <a:ext cx="4114800" cy="22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2669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7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419A5B-B40C-4E5C-89F7-2C1039A06791}"/>
              </a:ext>
            </a:extLst>
          </p:cNvPr>
          <p:cNvSpPr/>
          <p:nvPr userDrawn="1"/>
        </p:nvSpPr>
        <p:spPr>
          <a:xfrm>
            <a:off x="-12294" y="1000416"/>
            <a:ext cx="12252960" cy="91440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" name="Shape 107">
            <a:extLst>
              <a:ext uri="{FF2B5EF4-FFF2-40B4-BE49-F238E27FC236}">
                <a16:creationId xmlns:a16="http://schemas.microsoft.com/office/drawing/2014/main" id="{3ACC99D5-DE67-47AA-848C-13B43439CAFB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5" name="Shape 107">
            <a:extLst>
              <a:ext uri="{FF2B5EF4-FFF2-40B4-BE49-F238E27FC236}">
                <a16:creationId xmlns:a16="http://schemas.microsoft.com/office/drawing/2014/main" id="{58D0DDB3-8768-4A2A-8FA2-F8DF3493E4A8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869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</p:sldLayoutIdLst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E95C77-3AF7-D64D-AAFE-337FA6F75F17}" type="datetime1">
              <a:rPr lang="en-US" smtClean="0">
                <a:latin typeface="Arial"/>
              </a:rPr>
              <a:t>12/6/2022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6993" y="6425927"/>
            <a:ext cx="4114800" cy="22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266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6190C0-8F03-453E-BB35-741B96EC8FC5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66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E95C77-3AF7-D64D-AAFE-337FA6F75F17}" type="datetime1">
              <a:rPr lang="en-US" smtClean="0">
                <a:latin typeface="Arial"/>
              </a:rPr>
              <a:t>12/6/2022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6993" y="6425927"/>
            <a:ext cx="4114800" cy="22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266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6190C0-8F03-453E-BB35-741B96EC8FC5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44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8CF80E-97D0-400A-B70E-53AD06915EFB}" type="datetime1">
              <a:rPr lang="en-US" smtClean="0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6993" y="6425927"/>
            <a:ext cx="4114800" cy="22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266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B6190C0-8F03-453E-BB35-741B96EC8F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5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9CA36-B6B1-DB28-9EA0-215DED79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3F964-FD73-8CB0-AFDC-9DB62B4E9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B68F9-F5B3-536D-6CBD-A2D182525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50F68-5DE7-6841-81AB-E27FA15BAF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7E09-3093-DD2C-B8A4-2E846BF39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FE02E-CA9A-E8B0-18C3-680EDC745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7FB45-2C79-4848-B7EB-42582FA8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1ABC-AF60-8741-8165-FB26BCFD99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6993" y="6425926"/>
            <a:ext cx="4114800" cy="22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2669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7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419A5B-B40C-4E5C-89F7-2C1039A06791}"/>
              </a:ext>
            </a:extLst>
          </p:cNvPr>
          <p:cNvSpPr/>
          <p:nvPr userDrawn="1"/>
        </p:nvSpPr>
        <p:spPr>
          <a:xfrm>
            <a:off x="-12294" y="1000416"/>
            <a:ext cx="12252960" cy="91440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" name="Shape 107">
            <a:extLst>
              <a:ext uri="{FF2B5EF4-FFF2-40B4-BE49-F238E27FC236}">
                <a16:creationId xmlns:a16="http://schemas.microsoft.com/office/drawing/2014/main" id="{3ACC99D5-DE67-47AA-848C-13B43439CAFB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sp>
        <p:nvSpPr>
          <p:cNvPr id="5" name="Shape 107">
            <a:extLst>
              <a:ext uri="{FF2B5EF4-FFF2-40B4-BE49-F238E27FC236}">
                <a16:creationId xmlns:a16="http://schemas.microsoft.com/office/drawing/2014/main" id="{58D0DDB3-8768-4A2A-8FA2-F8DF3493E4A8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3699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sldNum="0"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972E3A-CE77-2C4B-ADBB-2C9EAADA5C3F}" type="datetime1">
              <a:rPr lang="en-US" smtClean="0">
                <a:latin typeface="Arial"/>
              </a:rPr>
              <a:t>12/6/2022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6993" y="6425927"/>
            <a:ext cx="4114800" cy="22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266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6190C0-8F03-453E-BB35-741B96EC8FC5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65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A98134-3C09-6B49-995E-0BDD82F3DF33}" type="datetime1">
              <a:rPr lang="en-US" smtClean="0">
                <a:latin typeface="Arial"/>
              </a:rPr>
              <a:t>12/6/2022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6993" y="6425927"/>
            <a:ext cx="4114800" cy="22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266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6190C0-8F03-453E-BB35-741B96EC8FC5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0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sldNum="0" hd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1"/>
            <a:ext cx="10881972" cy="465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/>
        </p:nvSpPr>
        <p:spPr>
          <a:xfrm>
            <a:off x="1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A7AD84-F415-4694-A480-6DD523A1776B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87EAB5-2111-4368-857F-56E1B5AE3679}"/>
              </a:ext>
            </a:extLst>
          </p:cNvPr>
          <p:cNvSpPr/>
          <p:nvPr userDrawn="1"/>
        </p:nvSpPr>
        <p:spPr>
          <a:xfrm>
            <a:off x="1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210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13" indent="-285737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2942" indent="-228589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120" indent="-228589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298" indent="-228589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474" indent="-228589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998" y="1303847"/>
            <a:ext cx="11404005" cy="4317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73877" y="6617803"/>
            <a:ext cx="2828236" cy="3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917" b="0" dirty="0">
                <a:solidFill>
                  <a:srgbClr val="000000"/>
                </a:solidFill>
              </a:rPr>
              <a:t>© 2022 PRIME</a:t>
            </a:r>
            <a:r>
              <a:rPr lang="en-US" sz="917" b="0" baseline="30000" dirty="0">
                <a:solidFill>
                  <a:srgbClr val="000000"/>
                </a:solidFill>
              </a:rPr>
              <a:t>® </a:t>
            </a:r>
            <a:r>
              <a:rPr lang="en-US" sz="917" b="0" dirty="0">
                <a:solidFill>
                  <a:srgbClr val="000000"/>
                </a:solidFill>
              </a:rPr>
              <a:t>Education, LLC. All Rights Reserved.</a:t>
            </a:r>
            <a:endParaRPr lang="en-US" sz="917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9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sldNum="0" hdr="0" dt="0"/>
  <p:txStyles>
    <p:titleStyle>
      <a:lvl1pPr algn="ctr" defTabSz="761970" rtl="0" eaLnBrk="1" latinLnBrk="0" hangingPunct="1">
        <a:spcBef>
          <a:spcPct val="0"/>
        </a:spcBef>
        <a:buNone/>
        <a:defRPr sz="36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66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9F2AE-52A5-D547-924A-3C835FD102EF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6993" y="6425927"/>
            <a:ext cx="4114800" cy="22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266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535C1-D4A8-5A4D-83E8-AD54207C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</p:sldLayoutIdLst>
  <p:hf sldNum="0" hd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BAC1-3C6F-4748-87D2-7EB6DDBC7E7C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6993" y="6425926"/>
            <a:ext cx="4114800" cy="22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2669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B72E-3A63-964B-A622-1FA9232C8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67702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60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47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AE36EE-7195-AFFE-1EB0-B300CD80A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9807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Fall HIV Conference Update (Part 2)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437DB29-6240-5048-8F25-BD1336F85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4306"/>
            <a:ext cx="9144000" cy="4805491"/>
          </a:xfrm>
        </p:spPr>
        <p:txBody>
          <a:bodyPr>
            <a:norm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Raj Gandhi, MD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Massachusetts General Hospital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Harvard Medical School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Acknowledgments: 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 Luetkemeyer, Erica Shenoy, Arthur Kim, Courtney Tern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Disclosures: none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E5DA3-213A-C59A-9D2B-2FDD859A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HOPE - HIV Online Provider Education">
            <a:extLst>
              <a:ext uri="{FF2B5EF4-FFF2-40B4-BE49-F238E27FC236}">
                <a16:creationId xmlns:a16="http://schemas.microsoft.com/office/drawing/2014/main" id="{4BCE8FFE-75B0-4F57-AB09-BD8101CB0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06101"/>
            <a:ext cx="85534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4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7821-E323-3F62-6341-21B3FD10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274"/>
            <a:ext cx="12079705" cy="1325563"/>
          </a:xfrm>
        </p:spPr>
        <p:txBody>
          <a:bodyPr>
            <a:normAutofit/>
          </a:bodyPr>
          <a:lstStyle/>
          <a:p>
            <a:r>
              <a:rPr lang="en-US" sz="3700" dirty="0"/>
              <a:t>High Efficacy of Switching to </a:t>
            </a:r>
            <a:r>
              <a:rPr lang="en-US" sz="3700" dirty="0" err="1"/>
              <a:t>Bictegravir</a:t>
            </a:r>
            <a:r>
              <a:rPr lang="en-US" sz="3700" dirty="0"/>
              <a:t>/FTC/TAF with Suppressed HIV and pre-existing M184V/I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1A70C-C8DB-1418-5D53-BE0BD9B92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90" y="1883881"/>
            <a:ext cx="5110160" cy="435133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Pooled data from 6 trials in which PWH and virologic suppression switched to B/F/TAF (n=1825 with baseline data)</a:t>
            </a:r>
          </a:p>
          <a:p>
            <a:pPr>
              <a:lnSpc>
                <a:spcPct val="110000"/>
              </a:lnSpc>
            </a:pPr>
            <a:r>
              <a:rPr lang="en-US" dirty="0"/>
              <a:t>Preexisting M184V/I identified in 182 participants (10%)</a:t>
            </a:r>
          </a:p>
          <a:p>
            <a:pPr>
              <a:lnSpc>
                <a:spcPct val="110000"/>
              </a:lnSpc>
            </a:pPr>
            <a:r>
              <a:rPr lang="en-US" dirty="0"/>
              <a:t>98% of participants with pre-existing M184V/I maintained viral suppression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34F3B-EF7F-01FE-1AAA-A40564C2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9145" y="6443114"/>
            <a:ext cx="7840559" cy="24852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Sax PE, et al. </a:t>
            </a: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AIDS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    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Figure from Practice Point Communications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B3B202-3387-7E90-C5CF-6F9D7CAA8A43}"/>
              </a:ext>
            </a:extLst>
          </p:cNvPr>
          <p:cNvGrpSpPr/>
          <p:nvPr/>
        </p:nvGrpSpPr>
        <p:grpSpPr>
          <a:xfrm>
            <a:off x="5939091" y="1546539"/>
            <a:ext cx="6148135" cy="4384885"/>
            <a:chOff x="5939091" y="1758572"/>
            <a:chExt cx="6148135" cy="4384885"/>
          </a:xfrm>
        </p:grpSpPr>
        <p:graphicFrame>
          <p:nvGraphicFramePr>
            <p:cNvPr id="6" name="Content Placeholder 8">
              <a:extLst>
                <a:ext uri="{FF2B5EF4-FFF2-40B4-BE49-F238E27FC236}">
                  <a16:creationId xmlns:a16="http://schemas.microsoft.com/office/drawing/2014/main" id="{45EE5BEF-56A9-D119-D900-272A83A0FCB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167718" y="2122747"/>
            <a:ext cx="5919508" cy="3444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39">
              <a:extLst>
                <a:ext uri="{FF2B5EF4-FFF2-40B4-BE49-F238E27FC236}">
                  <a16:creationId xmlns:a16="http://schemas.microsoft.com/office/drawing/2014/main" id="{3AAA01CA-BF90-9D71-39BB-39C7E722A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6826" y="1758572"/>
              <a:ext cx="5220364" cy="32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HIV RNA &lt;50 (LOCF)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(at last visit)</a:t>
              </a:r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3BD36A7C-8FDC-10EB-9290-EFBA4C801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431968" y="3690124"/>
              <a:ext cx="3352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Patients (%)</a:t>
              </a:r>
            </a:p>
          </p:txBody>
        </p:sp>
        <p:sp>
          <p:nvSpPr>
            <p:cNvPr id="9" name="TextBox 39">
              <a:extLst>
                <a:ext uri="{FF2B5EF4-FFF2-40B4-BE49-F238E27FC236}">
                  <a16:creationId xmlns:a16="http://schemas.microsoft.com/office/drawing/2014/main" id="{3F18EE3B-1FF4-DF2C-E5F4-5C3A5E0AB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4081" y="2141085"/>
              <a:ext cx="87568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98%</a:t>
              </a:r>
              <a:endParaRPr kumimoji="0" lang="en-US" sz="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A848DF47-3916-D969-C22B-04CB92520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9312" y="2092672"/>
              <a:ext cx="87568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99%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C6A73192-58E5-6F7C-83EC-AB2DEBE41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6075" y="2098831"/>
              <a:ext cx="87568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99%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3FE37CFE-7D41-B5CF-36D0-45381379B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7078" y="5380133"/>
              <a:ext cx="1353697" cy="48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All Patients*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(n=1825)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6D05F156-0CC5-A373-B01E-AE3607DCA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9749" y="5857225"/>
              <a:ext cx="1189373" cy="28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M184V/I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644B39DD-88D3-57FB-C143-7552933A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3440" y="5378947"/>
              <a:ext cx="1057132" cy="48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(n=182)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BE7A8028-8BF0-7FE5-B6EC-0F7AF1EE6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3914" y="5389099"/>
              <a:ext cx="1353697" cy="48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+NNRTI-R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(n=97)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9FD6E9F8-9168-3CEA-54EA-16847B353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34300" y="5387913"/>
              <a:ext cx="1057132" cy="48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+PI-R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(n=58)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900B17DD-89BC-AB29-B443-9D6518755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71215" y="5396881"/>
              <a:ext cx="1057132" cy="48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+INSTI-R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(n=4)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E4040A-9531-AC70-B0A1-697CC19803DB}"/>
                </a:ext>
              </a:extLst>
            </p:cNvPr>
            <p:cNvCxnSpPr/>
            <p:nvPr/>
          </p:nvCxnSpPr>
          <p:spPr>
            <a:xfrm>
              <a:off x="7894918" y="5852728"/>
              <a:ext cx="3931920" cy="0"/>
            </a:xfrm>
            <a:prstGeom prst="line">
              <a:avLst/>
            </a:prstGeom>
            <a:noFill/>
            <a:ln w="15875" cap="flat">
              <a:solidFill>
                <a:sysClr val="windowText" lastClr="000000"/>
              </a:solidFill>
              <a:prstDash val="solid"/>
              <a:round/>
            </a:ln>
            <a:effectLst/>
            <a:sp3d/>
          </p:spPr>
        </p:cxnSp>
        <p:sp>
          <p:nvSpPr>
            <p:cNvPr id="19" name="TextBox 39">
              <a:extLst>
                <a:ext uri="{FF2B5EF4-FFF2-40B4-BE49-F238E27FC236}">
                  <a16:creationId xmlns:a16="http://schemas.microsoft.com/office/drawing/2014/main" id="{44D4897A-AC0B-6D9D-BD0D-E144DCC8E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91" y="2064284"/>
              <a:ext cx="87568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100%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B3583511-CAD9-28DD-E1D6-BBCBC6600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65883" y="2067278"/>
              <a:ext cx="87568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100%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1DF91FB-C66A-B7FF-14D4-27516FB236B1}"/>
              </a:ext>
            </a:extLst>
          </p:cNvPr>
          <p:cNvSpPr txBox="1"/>
          <p:nvPr/>
        </p:nvSpPr>
        <p:spPr>
          <a:xfrm>
            <a:off x="6418054" y="5844212"/>
            <a:ext cx="540878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LOCF: last observation carried forward.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*Patients with baseline data.</a:t>
            </a:r>
          </a:p>
        </p:txBody>
      </p:sp>
    </p:spTree>
    <p:extLst>
      <p:ext uri="{BB962C8B-B14F-4D97-AF65-F5344CB8AC3E}">
        <p14:creationId xmlns:p14="http://schemas.microsoft.com/office/powerpoint/2010/main" val="73696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5690E3-C1BF-2458-D81E-BABFDCE7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PIBIK Study: Switch to Bictegravir/FTC/TAF From</a:t>
            </a:r>
            <a:br>
              <a:rPr lang="en-US" dirty="0"/>
            </a:br>
            <a:r>
              <a:rPr lang="en-US" dirty="0"/>
              <a:t>Boosted PI Regimens With Drug Resistance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1F7A8-9639-B017-A452-8AE67D7DBC02}"/>
              </a:ext>
            </a:extLst>
          </p:cNvPr>
          <p:cNvSpPr/>
          <p:nvPr/>
        </p:nvSpPr>
        <p:spPr>
          <a:xfrm>
            <a:off x="270981" y="1479647"/>
            <a:ext cx="4183323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Phase 4 (investigator initiated)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1E217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HIV RNA &lt;50 on boosted PI regimen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Genotype: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M184V/I ± NRTI-associated mutation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M184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V/I alone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Up to 2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TAMs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±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M184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V/I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Any of the above ± NNRTI mutations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17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INSTI mutations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9198C-B979-6AC1-1597-59F85283B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944" y="2001140"/>
            <a:ext cx="5109327" cy="6400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D9353004-B1F0-35B6-4ED9-0E91B070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466" y="2589023"/>
            <a:ext cx="1289134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Randomization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1:1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E3D5E7C4-A060-0E9A-07C7-CDF6B167E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945" y="2846552"/>
            <a:ext cx="2539055" cy="64008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C3600C23-12CD-CBDF-5D8A-5468AD72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011" y="2872277"/>
            <a:ext cx="2540990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Continue Boosted PI Regimen (n=36)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8E3DABDE-D54B-C12E-59B6-656A1AF64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011" y="2027298"/>
            <a:ext cx="5111262" cy="5909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Immediate Switch to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Bictegravir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/FTC/TAF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(n=31)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1F3FC7-1C1B-5131-BC8C-D8541A5E932A}"/>
              </a:ext>
            </a:extLst>
          </p:cNvPr>
          <p:cNvCxnSpPr/>
          <p:nvPr/>
        </p:nvCxnSpPr>
        <p:spPr>
          <a:xfrm>
            <a:off x="6199307" y="3581400"/>
            <a:ext cx="5212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>
            <a:extLst>
              <a:ext uri="{FF2B5EF4-FFF2-40B4-BE49-F238E27FC236}">
                <a16:creationId xmlns:a16="http://schemas.microsoft.com/office/drawing/2014/main" id="{9FB72CFE-6A60-84A3-7D78-5F4896F5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041" y="3586583"/>
            <a:ext cx="6134507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Week    0                                                24                                                48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D9D4EBA-6BBC-FE4D-E1BD-999B36B24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639075"/>
            <a:ext cx="5274021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TAMs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: thymidine analogue mutations.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Primary endpoint: HIV RNA &lt;50 at week 24.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Baseline demographics: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Male: 89%.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Median CD4 632 cells/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μL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Boosted darunavir (81%) and atazanavir (19%).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Genotype: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≥2 NRTI (47%),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M184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V/I only (26%).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D8BA2-076A-DFDE-0BC9-C0EB1F8794E5}"/>
              </a:ext>
            </a:extLst>
          </p:cNvPr>
          <p:cNvSpPr txBox="1"/>
          <p:nvPr/>
        </p:nvSpPr>
        <p:spPr>
          <a:xfrm>
            <a:off x="6096000" y="5988501"/>
            <a:ext cx="58293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Iwuji C, et al.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J Int AIDS Soc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. 2022;25(suppl 6):89-90. Abstract P089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Slide from Practice Point Communications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C5B755D4-1F56-5D79-01CC-3B7AAFC6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9312" y="2850095"/>
            <a:ext cx="2539055" cy="6400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D1D2DAD9-B6E7-5180-9F1C-F63272A7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378" y="2875820"/>
            <a:ext cx="2540990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Delayed Switch to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Bictegravir/FTC/TAF</a:t>
            </a:r>
          </a:p>
        </p:txBody>
      </p:sp>
    </p:spTree>
    <p:extLst>
      <p:ext uri="{BB962C8B-B14F-4D97-AF65-F5344CB8AC3E}">
        <p14:creationId xmlns:p14="http://schemas.microsoft.com/office/powerpoint/2010/main" val="226964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5690E3-C1BF-2458-D81E-BABFDCE7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PIBIK Study:</a:t>
            </a:r>
            <a:br>
              <a:rPr lang="en-US" dirty="0"/>
            </a:br>
            <a:r>
              <a:rPr lang="en-US" dirty="0"/>
              <a:t>Outcomes Following Switch to Bictegravir/FTC/TAF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14CA7-9672-B01C-4197-F6C4B100D3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0932" y="1399956"/>
            <a:ext cx="6082842" cy="4845050"/>
          </a:xfrm>
        </p:spPr>
        <p:txBody>
          <a:bodyPr/>
          <a:lstStyle/>
          <a:p>
            <a:r>
              <a:rPr lang="en-US" dirty="0"/>
              <a:t>Presence of limited NRTI resistance did not compromise virologic efficacy after switch to bictegravir/FTC/TAF in virologically suppressed adults on boosted PI regimens</a:t>
            </a:r>
          </a:p>
        </p:txBody>
      </p:sp>
      <p:sp>
        <p:nvSpPr>
          <p:cNvPr id="3" name="TextBox 39">
            <a:extLst>
              <a:ext uri="{FF2B5EF4-FFF2-40B4-BE49-F238E27FC236}">
                <a16:creationId xmlns:a16="http://schemas.microsoft.com/office/drawing/2014/main" id="{0D8FD96A-DEA3-548C-D561-6739A786F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881" y="1528969"/>
            <a:ext cx="4730943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HIV RNA &lt;50 Copies/mL (week 24)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A6A7452B-CB60-AEF1-C344-D49A560A1564}"/>
              </a:ext>
            </a:extLst>
          </p:cNvPr>
          <p:cNvGraphicFramePr>
            <a:graphicFrameLocks/>
          </p:cNvGraphicFramePr>
          <p:nvPr/>
        </p:nvGraphicFramePr>
        <p:xfrm>
          <a:off x="6594512" y="1942453"/>
          <a:ext cx="5492714" cy="379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9">
            <a:extLst>
              <a:ext uri="{FF2B5EF4-FFF2-40B4-BE49-F238E27FC236}">
                <a16:creationId xmlns:a16="http://schemas.microsoft.com/office/drawing/2014/main" id="{770A8AE2-ECAA-82A3-B80D-30380747CAB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904102" y="3611782"/>
            <a:ext cx="335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Patients (%)</a:t>
            </a:r>
          </a:p>
        </p:txBody>
      </p:sp>
      <p:sp>
        <p:nvSpPr>
          <p:cNvPr id="20" name="TextBox 39">
            <a:extLst>
              <a:ext uri="{FF2B5EF4-FFF2-40B4-BE49-F238E27FC236}">
                <a16:creationId xmlns:a16="http://schemas.microsoft.com/office/drawing/2014/main" id="{1025A7AD-C78A-A3AA-AEB0-4D3E0999B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207" y="1890516"/>
            <a:ext cx="87568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100%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TextBox 39">
            <a:extLst>
              <a:ext uri="{FF2B5EF4-FFF2-40B4-BE49-F238E27FC236}">
                <a16:creationId xmlns:a16="http://schemas.microsoft.com/office/drawing/2014/main" id="{5EBBC1C2-CA7C-0375-9D3E-21B5A2703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615" y="1996420"/>
            <a:ext cx="87568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97%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D3509C3A-CD3B-A0FD-B7D9-4F7144525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4275" y="5551657"/>
            <a:ext cx="1754786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Switch to Bictegravir/F/TAF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(n=33)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99B40979-5197-C13A-EE1B-C9125BAC3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792" y="5550632"/>
            <a:ext cx="1953441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Continue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Boosted PI Regimen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(n=39)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320FC-421D-492D-8E1D-A0000E183A23}"/>
              </a:ext>
            </a:extLst>
          </p:cNvPr>
          <p:cNvSpPr txBox="1"/>
          <p:nvPr/>
        </p:nvSpPr>
        <p:spPr>
          <a:xfrm>
            <a:off x="5398130" y="6224453"/>
            <a:ext cx="6124668" cy="7017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Iwuji C, et al.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J Int AIDS Soc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. 2022;25(suppl 6):89-90. Abstract P089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Slide from Practice Point Communications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26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0FEBD9E-B25E-A346-9AE9-091CE25B2EDD}"/>
              </a:ext>
            </a:extLst>
          </p:cNvPr>
          <p:cNvSpPr txBox="1">
            <a:spLocks/>
          </p:cNvSpPr>
          <p:nvPr/>
        </p:nvSpPr>
        <p:spPr>
          <a:xfrm>
            <a:off x="382470" y="1204499"/>
            <a:ext cx="5713530" cy="484429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Randomized study in Kenya (n=795)</a:t>
            </a: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Participants with viral suppression on second line ART with PI/r + 2 NRTIs randomized to switch to DTG + 2 NRTI or continue PI/r + 2 NRTI</a:t>
            </a: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 drug resistance not assessed but anticipated to be common</a:t>
            </a: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High rate of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virologi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c suppression in people switched to DTG + 2 NRTIs </a:t>
            </a: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No treatment emergent INSTI or PI resistance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164EC2-C23A-BC4B-AEF6-BBD5A44597D2}"/>
              </a:ext>
            </a:extLst>
          </p:cNvPr>
          <p:cNvSpPr txBox="1"/>
          <p:nvPr/>
        </p:nvSpPr>
        <p:spPr>
          <a:xfrm>
            <a:off x="7208949" y="1741600"/>
            <a:ext cx="3543300" cy="400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Week 48 Results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7E9C7C-2F87-F0CB-A092-406196FD7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065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2SD: Switching Treatment Experienced PWH from PI/r to DTG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237B18-72AB-4FB6-F384-179C5CBA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1474" y="6342505"/>
            <a:ext cx="4357816" cy="216523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Ombajo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L et al, CROI 2022, Abstract 136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DBC3AD3-1765-DAC2-77EF-E51FE8778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1633" y="1855898"/>
            <a:ext cx="574294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7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0B0B-FAF5-E895-9C15-5561E1C5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69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/>
              <a:t>NADIA:  2</a:t>
            </a:r>
            <a:r>
              <a:rPr lang="en-US" sz="3500" baseline="30000" dirty="0"/>
              <a:t>nd</a:t>
            </a:r>
            <a:r>
              <a:rPr lang="en-US" sz="3500" dirty="0"/>
              <a:t>-Line ART after NNRTI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2E6C-7446-752B-7806-BEC597F40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84" y="1112509"/>
            <a:ext cx="6273307" cy="54807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Participants with virologic failure on TDF/3TC/NNRTI (n=464)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Randomized to switch to DTG or DRV/r with either TDF/3TC or AZT/3TC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Study participants: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CD4 </a:t>
            </a:r>
            <a:r>
              <a:rPr lang="en-US" sz="2200" u="sng" dirty="0"/>
              <a:t>&lt;</a:t>
            </a:r>
            <a:r>
              <a:rPr lang="en-US" sz="2200" dirty="0"/>
              <a:t>200: 51%; VL </a:t>
            </a:r>
            <a:r>
              <a:rPr lang="en-US" sz="2200" u="sng" dirty="0"/>
              <a:t>&gt;</a:t>
            </a:r>
            <a:r>
              <a:rPr lang="en-US" sz="2200" dirty="0"/>
              <a:t>100,000: 28%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Resistance: K65R/N: 50%; M184V: 86%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DTG + 2 NRTIs non-inferior to DRV/r + 2 NRTIs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High rate of suppression even when no NRTIs predicted to be active!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Continuing TDF/3TC superior to switch to AZT/3TC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9 participants (4%) in DTG group developed resistance; no resistance in the DRV/r group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63932A-ACB0-3CEE-E00C-C2FAD4BF8331}"/>
              </a:ext>
            </a:extLst>
          </p:cNvPr>
          <p:cNvGrpSpPr/>
          <p:nvPr/>
        </p:nvGrpSpPr>
        <p:grpSpPr>
          <a:xfrm>
            <a:off x="6788428" y="1669774"/>
            <a:ext cx="5466782" cy="4304273"/>
            <a:chOff x="6276344" y="1497520"/>
            <a:chExt cx="5953756" cy="4477360"/>
          </a:xfrm>
        </p:grpSpPr>
        <p:graphicFrame>
          <p:nvGraphicFramePr>
            <p:cNvPr id="5" name="Content Placeholder 8">
              <a:extLst>
                <a:ext uri="{FF2B5EF4-FFF2-40B4-BE49-F238E27FC236}">
                  <a16:creationId xmlns:a16="http://schemas.microsoft.com/office/drawing/2014/main" id="{100746A8-67A8-F88E-8FAE-FC22D6886E2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461361" y="2051208"/>
            <a:ext cx="5768739" cy="3537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0607505E-CA6D-2E11-573F-9BDCAF2B6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0723" y="1497520"/>
              <a:ext cx="510829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HIV RNA &lt;400 Copies/mL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(ITT, week 96)</a:t>
              </a: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FE923420-31F0-DF08-E028-23448A560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769221" y="3641829"/>
              <a:ext cx="3352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Participants (%)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D46173-7165-01F9-CF60-33FFD034F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586" y="2331371"/>
              <a:ext cx="621318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90%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6C7F87-B993-4EA4-C6B4-1F9BCD8E5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4129" y="2259588"/>
              <a:ext cx="695163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92%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A3F851-980D-6D0A-5EBD-10DF118FD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8144" y="2426964"/>
              <a:ext cx="621318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87%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9D2194-60EA-9427-A3A9-472B522D1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6545" y="2485774"/>
              <a:ext cx="621318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ctr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85%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F61E6D-C352-D4B9-55FA-779E1B9B62AD}"/>
                </a:ext>
              </a:extLst>
            </p:cNvPr>
            <p:cNvSpPr txBox="1"/>
            <p:nvPr/>
          </p:nvSpPr>
          <p:spPr>
            <a:xfrm>
              <a:off x="10383499" y="2160050"/>
              <a:ext cx="871869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=0.02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602771-1442-9410-594C-88123CA17C59}"/>
                </a:ext>
              </a:extLst>
            </p:cNvPr>
            <p:cNvSpPr txBox="1"/>
            <p:nvPr/>
          </p:nvSpPr>
          <p:spPr>
            <a:xfrm>
              <a:off x="7835229" y="2161954"/>
              <a:ext cx="871869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=NS</a:t>
              </a:r>
            </a:p>
          </p:txBody>
        </p:sp>
        <p:sp>
          <p:nvSpPr>
            <p:cNvPr id="14" name="TextBox 39">
              <a:extLst>
                <a:ext uri="{FF2B5EF4-FFF2-40B4-BE49-F238E27FC236}">
                  <a16:creationId xmlns:a16="http://schemas.microsoft.com/office/drawing/2014/main" id="{3A169190-5FFC-AAB4-732C-1BC5E2FEE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9915" y="5417814"/>
              <a:ext cx="1609598" cy="557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Dolutegravir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(n=235)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5" name="TextBox 39">
              <a:extLst>
                <a:ext uri="{FF2B5EF4-FFF2-40B4-BE49-F238E27FC236}">
                  <a16:creationId xmlns:a16="http://schemas.microsoft.com/office/drawing/2014/main" id="{606A1A05-7B8B-AE5C-95B9-9E609DB46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5977" y="5413438"/>
              <a:ext cx="1437148" cy="557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Darunavir/r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(n=229)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TextBox 39">
              <a:extLst>
                <a:ext uri="{FF2B5EF4-FFF2-40B4-BE49-F238E27FC236}">
                  <a16:creationId xmlns:a16="http://schemas.microsoft.com/office/drawing/2014/main" id="{39B99870-9B7C-F75E-7902-95FF28957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3125" y="5407649"/>
              <a:ext cx="100962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TDF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(n=233)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7" name="TextBox 39">
              <a:extLst>
                <a:ext uri="{FF2B5EF4-FFF2-40B4-BE49-F238E27FC236}">
                  <a16:creationId xmlns:a16="http://schemas.microsoft.com/office/drawing/2014/main" id="{FF37E4F9-4F6F-6FBE-1D25-94328A03D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0690" y="5409579"/>
              <a:ext cx="100962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ZDV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(n=231)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C761EC4F-AA35-7C00-CF51-EF2A0A2F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Paton N, Lancet, 2022</a:t>
            </a:r>
          </a:p>
        </p:txBody>
      </p:sp>
    </p:spTree>
    <p:extLst>
      <p:ext uri="{BB962C8B-B14F-4D97-AF65-F5344CB8AC3E}">
        <p14:creationId xmlns:p14="http://schemas.microsoft.com/office/powerpoint/2010/main" val="41925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9EB6-8E9D-4E0C-B574-F3462250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Lessons from Trials of Switching ART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A147A8-E240-ED48-9AE7-CECB0D0C7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74" y="1696194"/>
            <a:ext cx="11459306" cy="435133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treatment experienced patients with viral suppression, switching from PI/r to DTG maintains viral suppression even when resistance testing results not known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600" dirty="0"/>
              <a:t>PWH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who are virologically suppressed and have virus sensitive to INSTIs and PIs, switching to tenofovir/XTC + high barrier to resistance drug (DTG, BIC, DRV/r) likely to maintain suppression, even with pre-existing NRTI resistance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600" dirty="0"/>
              <a:t>In PWH with virologic failure with extensive NRTI resistance but INSTI and PI sensitivity, options include boosted DRV + 2 NRTI; DTG + boosted DRV; alternate: DTG + 2 NRTI (small risk of DTG resistance)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978788-89B7-A979-5752-54B1A9F4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Regimens to Consider in Someone Who Acquires HIV While on Pre-Exposure Prophylaxis</a:t>
            </a:r>
          </a:p>
        </p:txBody>
      </p:sp>
      <p:graphicFrame>
        <p:nvGraphicFramePr>
          <p:cNvPr id="8" name="Group 3">
            <a:extLst>
              <a:ext uri="{FF2B5EF4-FFF2-40B4-BE49-F238E27FC236}">
                <a16:creationId xmlns:a16="http://schemas.microsoft.com/office/drawing/2014/main" id="{7EE95EF8-3352-5DE1-CC60-D9070E7194AE}"/>
              </a:ext>
            </a:extLst>
          </p:cNvPr>
          <p:cNvGraphicFramePr>
            <a:graphicFrameLocks/>
          </p:cNvGraphicFramePr>
          <p:nvPr/>
        </p:nvGraphicFramePr>
        <p:xfrm>
          <a:off x="349107" y="2110113"/>
          <a:ext cx="5711347" cy="292760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71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TDF/FTC or TAF/FTC </a:t>
                      </a:r>
                      <a:r>
                        <a:rPr kumimoji="0" lang="en-GB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PrEP</a:t>
                      </a:r>
                      <a:endParaRPr kumimoji="0" lang="en-GB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667" marR="1216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43456"/>
                  </a:ext>
                </a:extLst>
              </a:tr>
              <a:tr h="1920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000" dirty="0" err="1">
                          <a:latin typeface="+mn-lt"/>
                        </a:rPr>
                        <a:t>Bictegravir</a:t>
                      </a:r>
                      <a:r>
                        <a:rPr lang="en-US" sz="3000" dirty="0">
                          <a:latin typeface="+mn-lt"/>
                        </a:rPr>
                        <a:t>/FTC/TAF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000" dirty="0">
                          <a:latin typeface="+mn-lt"/>
                        </a:rPr>
                        <a:t>Dolutegravir + tenofovir/XTC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7E6E6">
                            <a:lumMod val="10000"/>
                          </a:srgb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Darunavir/</a:t>
                      </a:r>
                      <a:r>
                        <a:rPr kumimoji="0" lang="en-US" sz="3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cobi</a:t>
                      </a: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+ tenofovir/XTC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3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667" marR="12166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32EAFC18-8D4B-CC08-C7D8-586FBE705946}"/>
              </a:ext>
            </a:extLst>
          </p:cNvPr>
          <p:cNvGraphicFramePr>
            <a:graphicFrameLocks/>
          </p:cNvGraphicFramePr>
          <p:nvPr/>
        </p:nvGraphicFramePr>
        <p:xfrm>
          <a:off x="6258975" y="2110109"/>
          <a:ext cx="5711347" cy="2468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71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Cabotegravir </a:t>
                      </a:r>
                      <a:r>
                        <a:rPr kumimoji="0" lang="en-GB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PrEP</a:t>
                      </a:r>
                      <a:endParaRPr kumimoji="0" lang="en-GB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667" marR="1216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43456"/>
                  </a:ext>
                </a:extLst>
              </a:tr>
              <a:tr h="1920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7E6E6">
                            <a:lumMod val="10000"/>
                          </a:srgb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Darunavir/</a:t>
                      </a:r>
                      <a:r>
                        <a:rPr kumimoji="0" lang="en-US" sz="3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cobi</a:t>
                      </a: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+ tenofovir/XTC</a:t>
                      </a:r>
                    </a:p>
                  </a:txBody>
                  <a:tcPr marL="121667" marR="12166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9D533C-DABA-89BD-FD84-A876760F71E9}"/>
              </a:ext>
            </a:extLst>
          </p:cNvPr>
          <p:cNvSpPr txBox="1"/>
          <p:nvPr/>
        </p:nvSpPr>
        <p:spPr>
          <a:xfrm>
            <a:off x="1011382" y="5403273"/>
            <a:ext cx="1076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 regimen once results of HIV genotype return</a:t>
            </a:r>
          </a:p>
        </p:txBody>
      </p:sp>
    </p:spTree>
    <p:extLst>
      <p:ext uri="{BB962C8B-B14F-4D97-AF65-F5344CB8AC3E}">
        <p14:creationId xmlns:p14="http://schemas.microsoft.com/office/powerpoint/2010/main" val="1461414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2129FC3-CE9B-4E47-B1E3-2462EE6E2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4" t="21087" r="8695" b="40652"/>
          <a:stretch/>
        </p:blipFill>
        <p:spPr>
          <a:xfrm>
            <a:off x="368647" y="2007704"/>
            <a:ext cx="11299892" cy="33594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244D8B-20F0-4D5B-A742-A0C4C0283F2E}"/>
              </a:ext>
            </a:extLst>
          </p:cNvPr>
          <p:cNvSpPr txBox="1"/>
          <p:nvPr/>
        </p:nvSpPr>
        <p:spPr>
          <a:xfrm>
            <a:off x="6617970" y="5646420"/>
            <a:ext cx="4000500" cy="48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December 1, 2022</a:t>
            </a:r>
          </a:p>
        </p:txBody>
      </p:sp>
    </p:spTree>
    <p:extLst>
      <p:ext uri="{BB962C8B-B14F-4D97-AF65-F5344CB8AC3E}">
        <p14:creationId xmlns:p14="http://schemas.microsoft.com/office/powerpoint/2010/main" val="302594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4FF8A9-EA10-FB2B-D9AB-2D3AA845D8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782" y="1757966"/>
            <a:ext cx="5145686" cy="40223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16B099F-0C19-95A5-1632-87653F22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CARISEL: Long-acting </a:t>
            </a:r>
            <a:r>
              <a:rPr lang="en-US" sz="4800" dirty="0"/>
              <a:t>Cabotegravir/</a:t>
            </a:r>
            <a:r>
              <a:rPr lang="en-US" dirty="0" err="1"/>
              <a:t>R</a:t>
            </a:r>
            <a:r>
              <a:rPr lang="en-US" sz="4800" dirty="0" err="1"/>
              <a:t>ilpivirine</a:t>
            </a:r>
            <a:r>
              <a:rPr lang="en-US" sz="4800" dirty="0"/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B4D31-8DE1-C0E6-64E7-27BF03B2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489181"/>
            <a:ext cx="6676420" cy="49963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CAB/RPV approved in Jan 2021 for treatment of PWH who are virologically suppressed and do not have resistance to CAB or RPV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CARISEL study evaluated implementation of CAB/RPV at clinics in Europe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Sites randomized to standard implementation or enhanced implementation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430 participants enrolled and treated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At 1 year, 87% of participants maintained virologic suppression (similar across arms)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A48B2F-FAC1-2199-D0A4-F2C64682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1379" y="6269010"/>
            <a:ext cx="4357816" cy="216523"/>
          </a:xfrm>
        </p:spPr>
        <p:txBody>
          <a:bodyPr/>
          <a:lstStyle/>
          <a:p>
            <a:r>
              <a:rPr lang="en-US" dirty="0">
                <a:latin typeface="+mn-lt"/>
              </a:rPr>
              <a:t>De Wit S, et al, IDWeek 2022, Abstract 1584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latin typeface="+mn-lt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Figure from Practice Point Communications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8188D936-886C-7E06-F840-0C38CA72A058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D57CCD2F-477C-8EE1-FA83-94083761E157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4552A2F5-1744-B18E-809E-E59D51D040B6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372964D-FF4E-E5CD-9905-1FA190001326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</p:spTree>
    <p:extLst>
      <p:ext uri="{BB962C8B-B14F-4D97-AF65-F5344CB8AC3E}">
        <p14:creationId xmlns:p14="http://schemas.microsoft.com/office/powerpoint/2010/main" val="164976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B4D31-8DE1-C0E6-64E7-27BF03B2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717" y="1561374"/>
            <a:ext cx="11224357" cy="49963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Techniques proposed to minimize injection discomfort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slowing speed of injection,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ensuring that the medication reaches room temperature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having the patient relax their muscle prior to injection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Clinics should develop systems to offer LA option to patients who prefer alternative to daily oral therapy. 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Need to know whether LA injectables improve HIV suppression rates in people who struggle to take daily antiretrovirals; studies ongoing. 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Need to develop LA drugs that can be self administered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A48B2F-FAC1-2199-D0A4-F2C64682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2447" y="6241238"/>
            <a:ext cx="4357816" cy="216523"/>
          </a:xfrm>
        </p:spPr>
        <p:txBody>
          <a:bodyPr/>
          <a:lstStyle/>
          <a:p>
            <a:r>
              <a:rPr lang="en-US" dirty="0"/>
              <a:t>De Wit S, et al, </a:t>
            </a:r>
            <a:r>
              <a:rPr lang="en-US" dirty="0" err="1"/>
              <a:t>IDWeek</a:t>
            </a:r>
            <a:r>
              <a:rPr lang="en-US" dirty="0"/>
              <a:t> 2022, Abstract 1584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8188D936-886C-7E06-F840-0C38CA72A058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D57CCD2F-477C-8EE1-FA83-94083761E157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4552A2F5-1744-B18E-809E-E59D51D040B6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372964D-FF4E-E5CD-9905-1FA190001326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0FCF5F3-F866-4C74-881D-0A7D0E92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LA </a:t>
            </a:r>
            <a:r>
              <a:rPr lang="en-US" sz="4800" dirty="0"/>
              <a:t>Cabotegravir/</a:t>
            </a:r>
            <a:r>
              <a:rPr lang="en-US" dirty="0" err="1"/>
              <a:t>R</a:t>
            </a:r>
            <a:r>
              <a:rPr lang="en-US" sz="4800" dirty="0" err="1"/>
              <a:t>ilpivirine</a:t>
            </a:r>
            <a:r>
              <a:rPr lang="en-US" sz="4800" dirty="0"/>
              <a:t>: Considerations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2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ernate Process 2">
            <a:extLst>
              <a:ext uri="{FF2B5EF4-FFF2-40B4-BE49-F238E27FC236}">
                <a16:creationId xmlns:a16="http://schemas.microsoft.com/office/drawing/2014/main" id="{254C232B-7DA7-1B41-91BF-26BF7EE33A59}"/>
              </a:ext>
            </a:extLst>
          </p:cNvPr>
          <p:cNvSpPr/>
          <p:nvPr/>
        </p:nvSpPr>
        <p:spPr>
          <a:xfrm>
            <a:off x="3190317" y="715831"/>
            <a:ext cx="6400800" cy="1309612"/>
          </a:xfrm>
          <a:prstGeom prst="flowChartAlternateProcess">
            <a:avLst/>
          </a:prstGeom>
          <a:solidFill>
            <a:srgbClr val="00A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Current ART</a:t>
            </a:r>
          </a:p>
        </p:txBody>
      </p:sp>
      <p:sp>
        <p:nvSpPr>
          <p:cNvPr id="6" name="Alternate Process 5">
            <a:extLst>
              <a:ext uri="{FF2B5EF4-FFF2-40B4-BE49-F238E27FC236}">
                <a16:creationId xmlns:a16="http://schemas.microsoft.com/office/drawing/2014/main" id="{BD7EB642-B9C9-D247-AD3F-702246878381}"/>
              </a:ext>
            </a:extLst>
          </p:cNvPr>
          <p:cNvSpPr/>
          <p:nvPr/>
        </p:nvSpPr>
        <p:spPr>
          <a:xfrm>
            <a:off x="3190317" y="2110251"/>
            <a:ext cx="6400800" cy="1306448"/>
          </a:xfrm>
          <a:prstGeom prst="flowChartAlternateProcess">
            <a:avLst/>
          </a:prstGeom>
          <a:solidFill>
            <a:srgbClr val="0D8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New ART</a:t>
            </a:r>
            <a:endParaRPr kumimoji="0" lang="en-US" sz="3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Alternate Process 6">
            <a:extLst>
              <a:ext uri="{FF2B5EF4-FFF2-40B4-BE49-F238E27FC236}">
                <a16:creationId xmlns:a16="http://schemas.microsoft.com/office/drawing/2014/main" id="{CB216F64-29BE-C64C-97A2-A8E8CEAFDEA0}"/>
              </a:ext>
            </a:extLst>
          </p:cNvPr>
          <p:cNvSpPr/>
          <p:nvPr/>
        </p:nvSpPr>
        <p:spPr>
          <a:xfrm>
            <a:off x="3190317" y="3512799"/>
            <a:ext cx="6400800" cy="1306448"/>
          </a:xfrm>
          <a:prstGeom prst="flowChartAlternateProcess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Comorbidities and Coinfections</a:t>
            </a:r>
          </a:p>
        </p:txBody>
      </p:sp>
      <p:sp>
        <p:nvSpPr>
          <p:cNvPr id="9" name="Alternate Process 6">
            <a:extLst>
              <a:ext uri="{FF2B5EF4-FFF2-40B4-BE49-F238E27FC236}">
                <a16:creationId xmlns:a16="http://schemas.microsoft.com/office/drawing/2014/main" id="{4271B943-C801-4D2B-9A34-960A9DCD0053}"/>
              </a:ext>
            </a:extLst>
          </p:cNvPr>
          <p:cNvSpPr/>
          <p:nvPr/>
        </p:nvSpPr>
        <p:spPr>
          <a:xfrm>
            <a:off x="3190316" y="4904194"/>
            <a:ext cx="6400800" cy="1306448"/>
          </a:xfrm>
          <a:prstGeom prst="flowChartAlternateProcess">
            <a:avLst/>
          </a:prstGeom>
          <a:solidFill>
            <a:srgbClr val="134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700" b="1" kern="0" dirty="0" err="1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PrEP</a:t>
            </a:r>
            <a:endParaRPr kumimoji="0" lang="en-US" sz="3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5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9344-1B7D-7DBF-B0B4-D2B1FDE5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214866"/>
            <a:ext cx="11189208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What’s on the Horizon?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7A9BE-3B9B-E1CB-E189-773F0D687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636"/>
            <a:ext cx="10515600" cy="48442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Pharmacokinetic study in healthy patients </a:t>
            </a:r>
            <a:r>
              <a:rPr lang="en-US" b="1" dirty="0"/>
              <a:t>without HIV </a:t>
            </a:r>
            <a:r>
              <a:rPr lang="en-US" dirty="0"/>
              <a:t>(n=15) of CAB/RPV LA injections into lateral thigh muscles</a:t>
            </a:r>
            <a:endParaRPr lang="en-US" b="1" dirty="0"/>
          </a:p>
          <a:p>
            <a:pPr>
              <a:lnSpc>
                <a:spcPct val="120000"/>
              </a:lnSpc>
            </a:pPr>
            <a:r>
              <a:rPr lang="en-US" dirty="0"/>
              <a:t>Plasma concentrations of both drugs higher than level anticipated to suppress HIV (based on protein adjusted-IC</a:t>
            </a:r>
            <a:r>
              <a:rPr lang="en-US" baseline="-25000" dirty="0"/>
              <a:t>90</a:t>
            </a:r>
            <a:r>
              <a:rPr lang="en-US" dirty="0"/>
              <a:t>) </a:t>
            </a:r>
          </a:p>
          <a:p>
            <a:pPr>
              <a:lnSpc>
                <a:spcPct val="120000"/>
              </a:lnSpc>
            </a:pPr>
            <a:r>
              <a:rPr lang="en-US" dirty="0"/>
              <a:t>If additional data are supportive, may allow for self-administration</a:t>
            </a:r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D1371-B399-B1FE-2D61-4F6A058D4832}"/>
              </a:ext>
            </a:extLst>
          </p:cNvPr>
          <p:cNvSpPr txBox="1"/>
          <p:nvPr/>
        </p:nvSpPr>
        <p:spPr>
          <a:xfrm>
            <a:off x="6705600" y="6109466"/>
            <a:ext cx="5325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Han K et al, AIDS 2022, Abstract EPB176;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Benn 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et al. AIDS 2022;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PESUB24.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8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ernate Process 5">
            <a:extLst>
              <a:ext uri="{FF2B5EF4-FFF2-40B4-BE49-F238E27FC236}">
                <a16:creationId xmlns:a16="http://schemas.microsoft.com/office/drawing/2014/main" id="{BD7EB642-B9C9-D247-AD3F-702246878381}"/>
              </a:ext>
            </a:extLst>
          </p:cNvPr>
          <p:cNvSpPr/>
          <p:nvPr/>
        </p:nvSpPr>
        <p:spPr>
          <a:xfrm>
            <a:off x="3190317" y="2110251"/>
            <a:ext cx="6400800" cy="1306448"/>
          </a:xfrm>
          <a:prstGeom prst="flowChartAlternateProcess">
            <a:avLst/>
          </a:prstGeom>
          <a:solidFill>
            <a:srgbClr val="0D8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New ART</a:t>
            </a:r>
            <a:endParaRPr kumimoji="0" lang="en-US" sz="3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37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381000" y="719531"/>
            <a:ext cx="113538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Lenacapavir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(LEN) + Optimized Background Regimen (OBR) in People with Multi-drug Resistant HIV (CAPELLA)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1729D5-0F3A-3746-8EA5-003A3809B2E4}"/>
              </a:ext>
            </a:extLst>
          </p:cNvPr>
          <p:cNvSpPr/>
          <p:nvPr/>
        </p:nvSpPr>
        <p:spPr>
          <a:xfrm>
            <a:off x="6856670" y="6313352"/>
            <a:ext cx="4952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Ogbuagu</a:t>
            </a:r>
            <a:r>
              <a:rPr lang="en-US" sz="1200" dirty="0">
                <a:latin typeface="+mn-lt"/>
              </a:rPr>
              <a:t> O, et al. IDWeek 2022. Abstract 1585;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Segal-Maurer S, NEJM, 2022 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E568D6EC-8FDE-4CD4-AB86-08A2BEB50719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392723" y="1056722"/>
            <a:ext cx="5702636" cy="597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LEN: HIV capsid inhibitor; d</a:t>
            </a:r>
            <a:r>
              <a:rPr lang="en-US" sz="2600" kern="0" dirty="0" err="1">
                <a:solidFill>
                  <a:srgbClr val="000000"/>
                </a:solidFill>
              </a:rPr>
              <a:t>osed</a:t>
            </a:r>
            <a:r>
              <a:rPr lang="en-US" sz="2600" kern="0" dirty="0">
                <a:solidFill>
                  <a:srgbClr val="000000"/>
                </a:solidFill>
              </a:rPr>
              <a:t> every 6 m by subcutaneous injection</a:t>
            </a: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 people with MDR HIV, LEN + OBR led to viral suppression </a:t>
            </a:r>
            <a:r>
              <a:rPr lang="en-US" sz="2600" kern="0" dirty="0">
                <a:solidFill>
                  <a:srgbClr val="000000"/>
                </a:solidFill>
              </a:rPr>
              <a:t>in 82%</a:t>
            </a: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Treatment emergent resistance in 9 participants (1 in 8): M66I most common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All had no other active drugs or incomplete adherence to </a:t>
            </a:r>
            <a:r>
              <a:rPr lang="en-US" sz="2400" kern="0" dirty="0">
                <a:solidFill>
                  <a:srgbClr val="000000"/>
                </a:solidFill>
              </a:rPr>
              <a:t>OBR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900" kern="0" dirty="0">
              <a:solidFill>
                <a:srgbClr val="000000"/>
              </a:solidFill>
            </a:endParaRPr>
          </a:p>
        </p:txBody>
      </p:sp>
      <p:sp>
        <p:nvSpPr>
          <p:cNvPr id="26" name="Chevron 5">
            <a:extLst>
              <a:ext uri="{FF2B5EF4-FFF2-40B4-BE49-F238E27FC236}">
                <a16:creationId xmlns:a16="http://schemas.microsoft.com/office/drawing/2014/main" id="{D00C3A1C-02C7-4CF0-B84A-C923FDFB26F7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rgbClr val="E7E6E6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ART</a:t>
            </a:r>
          </a:p>
        </p:txBody>
      </p:sp>
      <p:sp>
        <p:nvSpPr>
          <p:cNvPr id="27" name="Chevron 6">
            <a:extLst>
              <a:ext uri="{FF2B5EF4-FFF2-40B4-BE49-F238E27FC236}">
                <a16:creationId xmlns:a16="http://schemas.microsoft.com/office/drawing/2014/main" id="{5F380570-2938-4DB3-9825-50BE15CF9652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rgbClr val="E7E6E6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hevron 7">
            <a:extLst>
              <a:ext uri="{FF2B5EF4-FFF2-40B4-BE49-F238E27FC236}">
                <a16:creationId xmlns:a16="http://schemas.microsoft.com/office/drawing/2014/main" id="{82EA1537-4A26-48A6-92C5-18B80F07152C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rgbClr val="E7E6E6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Coinfections</a:t>
            </a:r>
          </a:p>
        </p:txBody>
      </p:sp>
      <p:sp>
        <p:nvSpPr>
          <p:cNvPr id="29" name="Chevron 8">
            <a:extLst>
              <a:ext uri="{FF2B5EF4-FFF2-40B4-BE49-F238E27FC236}">
                <a16:creationId xmlns:a16="http://schemas.microsoft.com/office/drawing/2014/main" id="{09C9F7C1-852F-4544-82DD-2C82523E6737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rgbClr val="98CCEC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ART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64D20E9-5EBD-408B-8CE7-176C07E5B1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5578" r="8968" b="17044"/>
          <a:stretch/>
        </p:blipFill>
        <p:spPr>
          <a:xfrm>
            <a:off x="6095358" y="2779294"/>
            <a:ext cx="6012425" cy="3090563"/>
          </a:xfrm>
          <a:prstGeom prst="rect">
            <a:avLst/>
          </a:prstGeom>
        </p:spPr>
      </p:pic>
      <p:sp>
        <p:nvSpPr>
          <p:cNvPr id="31" name="Title 3">
            <a:extLst>
              <a:ext uri="{FF2B5EF4-FFF2-40B4-BE49-F238E27FC236}">
                <a16:creationId xmlns:a16="http://schemas.microsoft.com/office/drawing/2014/main" id="{6D3DDFB8-F2C8-4BFF-B603-C1B0BEDD41C9}"/>
              </a:ext>
            </a:extLst>
          </p:cNvPr>
          <p:cNvSpPr txBox="1">
            <a:spLocks/>
          </p:cNvSpPr>
          <p:nvPr/>
        </p:nvSpPr>
        <p:spPr>
          <a:xfrm>
            <a:off x="7387388" y="2291658"/>
            <a:ext cx="4872791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Virologic suppression 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52</a:t>
            </a:r>
          </a:p>
        </p:txBody>
      </p:sp>
    </p:spTree>
    <p:extLst>
      <p:ext uri="{BB962C8B-B14F-4D97-AF65-F5344CB8AC3E}">
        <p14:creationId xmlns:p14="http://schemas.microsoft.com/office/powerpoint/2010/main" val="3607549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63E1-4692-A71A-87CB-B788914E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Lenacapavir</a:t>
            </a:r>
            <a:r>
              <a:rPr lang="en-US" dirty="0"/>
              <a:t>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551A-4F3D-9B97-6070-6D6E20ACA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European Medicines Agency and European Commission recently approved LEN for treatment in combination with other ART </a:t>
            </a:r>
          </a:p>
          <a:p>
            <a:r>
              <a:rPr lang="en-US" dirty="0"/>
              <a:t>For use “in adults with multi-drug resistant HIV infection for whom it is otherwise not possible to construct a suppressive anti-viral regimen”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US FDA accepted NDA for </a:t>
            </a:r>
            <a:r>
              <a:rPr lang="en-US" dirty="0" err="1">
                <a:solidFill>
                  <a:srgbClr val="FF0000"/>
                </a:solidFill>
                <a:cs typeface="Calibri" panose="020F0502020204030204" pitchFamily="34" charset="0"/>
              </a:rPr>
              <a:t>lenacapavir</a:t>
            </a:r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 June 27, 2022. Decision expected by December 27, 2022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AFFD3-672A-6B01-E98A-86183DF6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766" y="5994013"/>
            <a:ext cx="12308071" cy="40853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https://www.gilead.com/news-and-press/press-room/press-releases/2022/8/gilead-announces-first-global-regulatory-approval-of-sunlenca-lenacapavir-the-only-twiceyearly-hiv-treatment-option</a:t>
            </a:r>
          </a:p>
        </p:txBody>
      </p:sp>
    </p:spTree>
    <p:extLst>
      <p:ext uri="{BB962C8B-B14F-4D97-AF65-F5344CB8AC3E}">
        <p14:creationId xmlns:p14="http://schemas.microsoft.com/office/powerpoint/2010/main" val="3591787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A254EC-7689-C77D-0C94-B1027353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00" y="344073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Lymphocyte Changes With </a:t>
            </a:r>
            <a:r>
              <a:rPr lang="en-US" sz="3600" dirty="0" err="1"/>
              <a:t>Islatravir</a:t>
            </a:r>
            <a:r>
              <a:rPr lang="en-US" sz="3600" dirty="0"/>
              <a:t> + </a:t>
            </a:r>
            <a:r>
              <a:rPr lang="en-US" sz="3600" dirty="0" err="1"/>
              <a:t>Doravirine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C4B69-A829-60A5-EAAB-F72B8AF5A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" y="1377680"/>
            <a:ext cx="4278913" cy="4351339"/>
          </a:xfrm>
        </p:spPr>
        <p:txBody>
          <a:bodyPr>
            <a:normAutofit/>
          </a:bodyPr>
          <a:lstStyle/>
          <a:p>
            <a:pPr marL="132977">
              <a:buNone/>
            </a:pPr>
            <a:endParaRPr lang="en-US" sz="1875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1351" indent="-218375">
              <a:lnSpc>
                <a:spcPct val="11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</a:rPr>
              <a:t>Islatravir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tx1"/>
                </a:solidFill>
              </a:rPr>
              <a:t>Nucleoside RT translocation inhibitor (NRTTI)</a:t>
            </a:r>
          </a:p>
          <a:p>
            <a:pPr marL="351351" indent="-218375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Studies placed on hold in 2021 because of dose dependent lymphopenia, decline in CD4 cell count</a:t>
            </a:r>
          </a:p>
          <a:p>
            <a:pPr marL="351351" indent="-218375"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Phase 2b dose ranging study in treatment-naïve PWH</a:t>
            </a:r>
          </a:p>
          <a:p>
            <a:pPr marL="351351" indent="-218375">
              <a:lnSpc>
                <a:spcPct val="110000"/>
              </a:lnSpc>
              <a:spcAft>
                <a:spcPts val="600"/>
              </a:spcAft>
            </a:pPr>
            <a:endParaRPr lang="en-US" sz="1875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10EA7F-3C98-514F-8410-0AF9782C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67600" y="6128333"/>
            <a:ext cx="4357816" cy="216523"/>
          </a:xfrm>
        </p:spPr>
        <p:txBody>
          <a:bodyPr/>
          <a:lstStyle/>
          <a:p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Correl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T, et al.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J Int AIDS Soc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. 2022;25(suppl 6):23. Abstract O46.</a:t>
            </a:r>
          </a:p>
          <a:p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</a:endParaRPr>
          </a:p>
          <a:p>
            <a:r>
              <a:rPr lang="en-US" kern="0" dirty="0">
                <a:ea typeface="+mn-ea"/>
              </a:rPr>
              <a:t>Slide adapted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from Practice Point Communications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A1E31-0EB1-C5B0-F990-46F097CA817F}"/>
              </a:ext>
            </a:extLst>
          </p:cNvPr>
          <p:cNvSpPr txBox="1"/>
          <p:nvPr/>
        </p:nvSpPr>
        <p:spPr>
          <a:xfrm>
            <a:off x="566584" y="6175373"/>
            <a:ext cx="60984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ISL: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islatravir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DOR: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doravirine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47F3E6DF-58A3-1AF0-42E7-6EAD0F77860A}"/>
              </a:ext>
            </a:extLst>
          </p:cNvPr>
          <p:cNvSpPr/>
          <p:nvPr/>
        </p:nvSpPr>
        <p:spPr>
          <a:xfrm>
            <a:off x="414148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834FCA61-A4F6-4D2B-A846-46572DA00C44}"/>
              </a:ext>
            </a:extLst>
          </p:cNvPr>
          <p:cNvSpPr/>
          <p:nvPr/>
        </p:nvSpPr>
        <p:spPr>
          <a:xfrm>
            <a:off x="36445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57A878FD-4333-BAB5-7DC5-085C961E6CAD}"/>
              </a:ext>
            </a:extLst>
          </p:cNvPr>
          <p:cNvSpPr/>
          <p:nvPr/>
        </p:nvSpPr>
        <p:spPr>
          <a:xfrm>
            <a:off x="256967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7B594487-ADD6-FE21-8823-1AB7D44F4B3B}"/>
              </a:ext>
            </a:extLst>
          </p:cNvPr>
          <p:cNvSpPr/>
          <p:nvPr/>
        </p:nvSpPr>
        <p:spPr>
          <a:xfrm>
            <a:off x="1492654" y="217953"/>
            <a:ext cx="1117789" cy="2404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39AE4871-54BB-4168-8A28-27EC09A8B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788" y="3340465"/>
            <a:ext cx="1732434" cy="54864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60AEBC87-A4D4-47B1-9FDD-1DBA9BD0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010" y="3340465"/>
            <a:ext cx="1762125" cy="54864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AC2C7B-4743-4CA4-BBB5-704BA826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409" y="2661370"/>
            <a:ext cx="1734813" cy="54864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CA907264-5E7C-4E30-A4CF-486B23E6E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011" y="2661370"/>
            <a:ext cx="1762124" cy="54864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C54E2A-034F-41C0-88A5-5B267CCDD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410" y="2004380"/>
            <a:ext cx="1734812" cy="548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BB900DDC-D682-4DA6-8333-53EB4927B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222" y="2004380"/>
            <a:ext cx="1753863" cy="548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entagon 19">
            <a:extLst>
              <a:ext uri="{FF2B5EF4-FFF2-40B4-BE49-F238E27FC236}">
                <a16:creationId xmlns:a16="http://schemas.microsoft.com/office/drawing/2014/main" id="{E9AFB7AF-B17F-4871-8718-35772A31B406}"/>
              </a:ext>
            </a:extLst>
          </p:cNvPr>
          <p:cNvSpPr/>
          <p:nvPr/>
        </p:nvSpPr>
        <p:spPr>
          <a:xfrm>
            <a:off x="8481223" y="2004380"/>
            <a:ext cx="3482922" cy="1872662"/>
          </a:xfrm>
          <a:prstGeom prst="homePlat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5400000" scaled="0"/>
          </a:gradFill>
          <a:ln w="12700" cap="flat">
            <a:solidFill>
              <a:schemeClr val="tx1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2BBAD4A9-8373-48C0-83B7-F992913C1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222" y="2682754"/>
            <a:ext cx="1772913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 algn="ctr">
              <a:lnSpc>
                <a:spcPct val="9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ISL 0.75 mg + DOR qd (n=30)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A68758B8-5630-45C1-9107-739E29EA2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011" y="2022938"/>
            <a:ext cx="1751734" cy="53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ISL 0.25 mg + DOR qd (n=29)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F8D605-4FE2-4D7E-8C18-F9D84C7625BA}"/>
              </a:ext>
            </a:extLst>
          </p:cNvPr>
          <p:cNvCxnSpPr/>
          <p:nvPr/>
        </p:nvCxnSpPr>
        <p:spPr>
          <a:xfrm>
            <a:off x="4860772" y="4687946"/>
            <a:ext cx="72237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8">
            <a:extLst>
              <a:ext uri="{FF2B5EF4-FFF2-40B4-BE49-F238E27FC236}">
                <a16:creationId xmlns:a16="http://schemas.microsoft.com/office/drawing/2014/main" id="{11D4318A-9A0D-427D-A8DF-5E50AA15E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199" y="4693129"/>
            <a:ext cx="8422037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Week  0                                24                                48                                                                     96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5A7A53FA-0639-4748-9E6D-08AF963FD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010" y="3341511"/>
            <a:ext cx="1762126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 algn="ctr">
              <a:lnSpc>
                <a:spcPct val="9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ISL 2.25 mg + DOR qd (n=31)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2DDAEF-1A69-42D2-9C8A-F8DC15B80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646" y="3989483"/>
            <a:ext cx="711720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6DC60BD8-70E5-4B30-A95D-23CDEFC0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844" y="4119877"/>
            <a:ext cx="7084541" cy="313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 algn="ctr">
              <a:lnSpc>
                <a:spcPct val="9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Doravirine/3TC/TDF (n=31)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9F0B6365-E6F7-4F8C-AC48-7E1CFA562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136" y="2762333"/>
            <a:ext cx="3626427" cy="53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Islatravir Selected Dose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+ Doravirine qd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0F32C148-D535-41B3-9247-AC74D050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789" y="2013413"/>
            <a:ext cx="1763380" cy="53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ISL 0.25 mg + DOR qd + 3TC</a:t>
            </a: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885DCF74-AD95-45B4-9C33-6AA890FB5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314" y="2680163"/>
            <a:ext cx="1763380" cy="53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ISL 0.75 mg + DOR qd + 3TC</a:t>
            </a: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2776CF79-250E-4DA4-8958-0FE9C46FF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314" y="3356438"/>
            <a:ext cx="1763380" cy="53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ISL 2.25 mg + DOR qd + 3TC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F9027561-FB57-47EB-B25F-40A381588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744" y="5190933"/>
            <a:ext cx="1136850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Switch Allowed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if HIV RNA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&lt;50 Copies/mL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187046-D3FC-4282-A02E-5C30AD9ADD9A}"/>
              </a:ext>
            </a:extLst>
          </p:cNvPr>
          <p:cNvCxnSpPr/>
          <p:nvPr/>
        </p:nvCxnSpPr>
        <p:spPr bwMode="auto">
          <a:xfrm flipV="1">
            <a:off x="6618035" y="4943897"/>
            <a:ext cx="0" cy="27432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4729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556D4-D8B2-8B1F-7276-10AAE10C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39" y="1511335"/>
            <a:ext cx="5510936" cy="484429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Exposure-related decreases in total lymphocytes, CD4 cell counts, and B-cell counts observed with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islatravir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doses ≥0.75 mg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Islatravir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0.25 mg +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doravirine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doravirine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+ 3TC/TDF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Comparable increases in total lymphocytes and CD4 counts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hevron 45">
            <a:extLst>
              <a:ext uri="{FF2B5EF4-FFF2-40B4-BE49-F238E27FC236}">
                <a16:creationId xmlns:a16="http://schemas.microsoft.com/office/drawing/2014/main" id="{47544737-C778-AF00-A136-ABD46263D72E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FD74B9E7-AD64-269C-701D-20CFF481BE4C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8" name="Chevron 47">
            <a:extLst>
              <a:ext uri="{FF2B5EF4-FFF2-40B4-BE49-F238E27FC236}">
                <a16:creationId xmlns:a16="http://schemas.microsoft.com/office/drawing/2014/main" id="{CCFE42AB-7019-CAC9-967C-C0F40410C412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49" name="Chevron 48">
            <a:extLst>
              <a:ext uri="{FF2B5EF4-FFF2-40B4-BE49-F238E27FC236}">
                <a16:creationId xmlns:a16="http://schemas.microsoft.com/office/drawing/2014/main" id="{E2083001-683D-03E8-687C-3F295A07A195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6A53D45A-C686-4B94-8F39-C80A363A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073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Lymphocyte Changes With </a:t>
            </a:r>
            <a:r>
              <a:rPr lang="en-US" sz="3600" dirty="0" err="1"/>
              <a:t>Islatravir</a:t>
            </a:r>
            <a:r>
              <a:rPr lang="en-US" sz="3600" dirty="0"/>
              <a:t> + </a:t>
            </a:r>
            <a:r>
              <a:rPr lang="en-US" sz="3600" dirty="0" err="1"/>
              <a:t>Doravirine</a:t>
            </a:r>
            <a:endParaRPr lang="en-US" sz="3600" dirty="0"/>
          </a:p>
        </p:txBody>
      </p:sp>
      <p:sp>
        <p:nvSpPr>
          <p:cNvPr id="69" name="TextBox 9">
            <a:extLst>
              <a:ext uri="{FF2B5EF4-FFF2-40B4-BE49-F238E27FC236}">
                <a16:creationId xmlns:a16="http://schemas.microsoft.com/office/drawing/2014/main" id="{F2EAC76A-F4B3-4DE0-AC95-0B4E07352C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87950" y="3611106"/>
            <a:ext cx="335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Arial" pitchFamily="34" charset="0"/>
                <a:cs typeface="Arial" pitchFamily="34" charset="0"/>
              </a:rPr>
              <a:t>Change (%)</a:t>
            </a:r>
          </a:p>
        </p:txBody>
      </p:sp>
      <p:sp>
        <p:nvSpPr>
          <p:cNvPr id="70" name="TextBox 39">
            <a:extLst>
              <a:ext uri="{FF2B5EF4-FFF2-40B4-BE49-F238E27FC236}">
                <a16:creationId xmlns:a16="http://schemas.microsoft.com/office/drawing/2014/main" id="{A4E612EA-032F-4100-9D08-4FC3D8C5B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671" y="1511335"/>
            <a:ext cx="478031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Lymphocyte Change at Week 60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" name="Content Placeholder 8">
            <a:extLst>
              <a:ext uri="{FF2B5EF4-FFF2-40B4-BE49-F238E27FC236}">
                <a16:creationId xmlns:a16="http://schemas.microsoft.com/office/drawing/2014/main" id="{DEFE71B3-729B-478C-81B6-D9CE91FF29AA}"/>
              </a:ext>
            </a:extLst>
          </p:cNvPr>
          <p:cNvGraphicFramePr>
            <a:graphicFrameLocks/>
          </p:cNvGraphicFramePr>
          <p:nvPr/>
        </p:nvGraphicFramePr>
        <p:xfrm>
          <a:off x="6562779" y="1910335"/>
          <a:ext cx="5533608" cy="368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" name="TextBox 27">
            <a:extLst>
              <a:ext uri="{FF2B5EF4-FFF2-40B4-BE49-F238E27FC236}">
                <a16:creationId xmlns:a16="http://schemas.microsoft.com/office/drawing/2014/main" id="{5B5C13B3-E741-4C83-AC12-6D020BAE4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030" y="2826026"/>
            <a:ext cx="692524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071D49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en-US" sz="800" b="1" dirty="0">
              <a:solidFill>
                <a:srgbClr val="071D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27">
            <a:extLst>
              <a:ext uri="{FF2B5EF4-FFF2-40B4-BE49-F238E27FC236}">
                <a16:creationId xmlns:a16="http://schemas.microsoft.com/office/drawing/2014/main" id="{43619B2B-8DCC-4358-A57A-9A5E240F3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5129" y="3858970"/>
            <a:ext cx="724363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071D49"/>
                </a:solidFill>
                <a:latin typeface="Arial" pitchFamily="34" charset="0"/>
                <a:cs typeface="Arial" pitchFamily="34" charset="0"/>
              </a:rPr>
              <a:t>16%</a:t>
            </a:r>
            <a:endParaRPr lang="en-US" sz="1100" b="1" dirty="0">
              <a:solidFill>
                <a:srgbClr val="071D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FCFA5F-5AB9-4BD2-9C29-AB7B14522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06312" y="2303892"/>
            <a:ext cx="184484" cy="182880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9F4CC7-58ED-476A-AECD-BB4F63D8F3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01716" y="2048305"/>
            <a:ext cx="184484" cy="18288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39">
            <a:extLst>
              <a:ext uri="{FF2B5EF4-FFF2-40B4-BE49-F238E27FC236}">
                <a16:creationId xmlns:a16="http://schemas.microsoft.com/office/drawing/2014/main" id="{02AC90AB-F842-45B9-9428-422DA726C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531" y="5422521"/>
            <a:ext cx="98607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DOR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3TC/TDF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(n=22)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39">
            <a:extLst>
              <a:ext uri="{FF2B5EF4-FFF2-40B4-BE49-F238E27FC236}">
                <a16:creationId xmlns:a16="http://schemas.microsoft.com/office/drawing/2014/main" id="{89B8A593-3593-4E6A-9F1A-1B3F026F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244" y="5426065"/>
            <a:ext cx="98607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0.25 mg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(n=19)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39">
            <a:extLst>
              <a:ext uri="{FF2B5EF4-FFF2-40B4-BE49-F238E27FC236}">
                <a16:creationId xmlns:a16="http://schemas.microsoft.com/office/drawing/2014/main" id="{700274F8-13B6-4908-8673-85FAD1581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5" y="5418978"/>
            <a:ext cx="98607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0.75 mg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(n=18)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39">
            <a:extLst>
              <a:ext uri="{FF2B5EF4-FFF2-40B4-BE49-F238E27FC236}">
                <a16:creationId xmlns:a16="http://schemas.microsoft.com/office/drawing/2014/main" id="{DEC556B2-CFCA-4F16-93CC-86CA8FF2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8485" y="5418976"/>
            <a:ext cx="98607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2.25 mg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(n=16)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27">
            <a:extLst>
              <a:ext uri="{FF2B5EF4-FFF2-40B4-BE49-F238E27FC236}">
                <a16:creationId xmlns:a16="http://schemas.microsoft.com/office/drawing/2014/main" id="{C7894207-2F92-49F0-B36A-1DE7E0C3C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4702" y="3738655"/>
            <a:ext cx="692524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071D49"/>
                </a:solidFill>
                <a:latin typeface="Arial" pitchFamily="34" charset="0"/>
                <a:cs typeface="Arial" pitchFamily="34" charset="0"/>
              </a:rPr>
              <a:t>21%</a:t>
            </a:r>
            <a:endParaRPr lang="en-US" sz="800" b="1" dirty="0">
              <a:solidFill>
                <a:srgbClr val="071D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27">
            <a:extLst>
              <a:ext uri="{FF2B5EF4-FFF2-40B4-BE49-F238E27FC236}">
                <a16:creationId xmlns:a16="http://schemas.microsoft.com/office/drawing/2014/main" id="{14C0331E-A95F-4B23-9A98-FCD9C0160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143" y="2342246"/>
            <a:ext cx="692524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071D49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en-US" sz="800" b="1" dirty="0">
              <a:solidFill>
                <a:srgbClr val="071D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68F162-882C-444B-A737-8BD70F6B5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1371" y="4468757"/>
            <a:ext cx="692524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071D49"/>
                </a:solidFill>
                <a:latin typeface="Arial" pitchFamily="34" charset="0"/>
                <a:cs typeface="Arial" pitchFamily="34" charset="0"/>
              </a:rPr>
              <a:t>-0.4%</a:t>
            </a:r>
            <a:endParaRPr lang="en-US" sz="800" b="1" dirty="0">
              <a:solidFill>
                <a:srgbClr val="071D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27">
            <a:extLst>
              <a:ext uri="{FF2B5EF4-FFF2-40B4-BE49-F238E27FC236}">
                <a16:creationId xmlns:a16="http://schemas.microsoft.com/office/drawing/2014/main" id="{B891C39A-940E-4AD9-B8A8-2BE2C3E4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1356" y="3123738"/>
            <a:ext cx="692524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071D49"/>
                </a:solidFill>
                <a:latin typeface="Arial" pitchFamily="34" charset="0"/>
                <a:cs typeface="Arial" pitchFamily="34" charset="0"/>
              </a:rPr>
              <a:t>47%</a:t>
            </a:r>
            <a:endParaRPr lang="en-US" sz="800" b="1" dirty="0">
              <a:solidFill>
                <a:srgbClr val="071D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27">
            <a:extLst>
              <a:ext uri="{FF2B5EF4-FFF2-40B4-BE49-F238E27FC236}">
                <a16:creationId xmlns:a16="http://schemas.microsoft.com/office/drawing/2014/main" id="{7AC0F4FF-AA47-44F2-9A2A-308976DAF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380" y="4824949"/>
            <a:ext cx="692524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071D49"/>
                </a:solidFill>
                <a:latin typeface="Arial" pitchFamily="34" charset="0"/>
                <a:cs typeface="Arial" pitchFamily="34" charset="0"/>
              </a:rPr>
              <a:t>-16%</a:t>
            </a:r>
            <a:endParaRPr lang="en-US" sz="800" b="1" dirty="0">
              <a:solidFill>
                <a:srgbClr val="071D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27">
            <a:extLst>
              <a:ext uri="{FF2B5EF4-FFF2-40B4-BE49-F238E27FC236}">
                <a16:creationId xmlns:a16="http://schemas.microsoft.com/office/drawing/2014/main" id="{70C122F6-7621-4A23-B8B8-998AB8B5A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3468" y="3665997"/>
            <a:ext cx="692524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071D49"/>
                </a:solidFill>
                <a:latin typeface="Arial" pitchFamily="34" charset="0"/>
                <a:cs typeface="Arial" pitchFamily="34" charset="0"/>
              </a:rPr>
              <a:t>24%</a:t>
            </a:r>
            <a:endParaRPr lang="en-US" sz="800" b="1" dirty="0">
              <a:solidFill>
                <a:srgbClr val="071D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34B46F9-F41D-4BC4-82A3-0336E45DA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74" y="5902572"/>
            <a:ext cx="329306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Islatravir Dose + Doravirine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53DA477-2DE9-4C83-9510-9BE4C7CFD423}"/>
              </a:ext>
            </a:extLst>
          </p:cNvPr>
          <p:cNvCxnSpPr/>
          <p:nvPr/>
        </p:nvCxnSpPr>
        <p:spPr>
          <a:xfrm>
            <a:off x="8496807" y="5892524"/>
            <a:ext cx="329184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1FE1122-A6E3-4DFD-B646-71443CF7DF18}"/>
              </a:ext>
            </a:extLst>
          </p:cNvPr>
          <p:cNvSpPr txBox="1"/>
          <p:nvPr/>
        </p:nvSpPr>
        <p:spPr>
          <a:xfrm>
            <a:off x="6114686" y="6303863"/>
            <a:ext cx="5829300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Correl</a:t>
            </a: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T, et al. </a:t>
            </a:r>
            <a:r>
              <a:rPr lang="en-US" sz="11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 Int AIDS Soc</a:t>
            </a: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2022;25(suppl 6):23. Abstract O46.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Slide adapted from Practice Point Communications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1">
            <a:extLst>
              <a:ext uri="{FF2B5EF4-FFF2-40B4-BE49-F238E27FC236}">
                <a16:creationId xmlns:a16="http://schemas.microsoft.com/office/drawing/2014/main" id="{4F61EC61-2128-426D-94C4-2C0002A2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8123" y="1993162"/>
            <a:ext cx="2369204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lymphocytes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CD4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8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CBDA-0930-FCC2-6D4F-8E4DE079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Islatravir</a:t>
            </a:r>
            <a:r>
              <a:rPr lang="en-US" dirty="0"/>
              <a:t>: Clinical Trial Updates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158CA-3B7C-185F-1AB6-BAD96457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PRIME Education, LLC. 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73FFF3-26AC-56C3-06C1-C343F3A38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59214"/>
              </p:ext>
            </p:extLst>
          </p:nvPr>
        </p:nvGraphicFramePr>
        <p:xfrm>
          <a:off x="471714" y="2340119"/>
          <a:ext cx="11248571" cy="390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58">
                  <a:extLst>
                    <a:ext uri="{9D8B030D-6E8A-4147-A177-3AD203B41FA5}">
                      <a16:colId xmlns:a16="http://schemas.microsoft.com/office/drawing/2014/main" val="602857934"/>
                    </a:ext>
                  </a:extLst>
                </a:gridCol>
                <a:gridCol w="1903783">
                  <a:extLst>
                    <a:ext uri="{9D8B030D-6E8A-4147-A177-3AD203B41FA5}">
                      <a16:colId xmlns:a16="http://schemas.microsoft.com/office/drawing/2014/main" val="21030204"/>
                    </a:ext>
                  </a:extLst>
                </a:gridCol>
                <a:gridCol w="6373030">
                  <a:extLst>
                    <a:ext uri="{9D8B030D-6E8A-4147-A177-3AD203B41FA5}">
                      <a16:colId xmlns:a16="http://schemas.microsoft.com/office/drawing/2014/main" val="2460907765"/>
                    </a:ext>
                  </a:extLst>
                </a:gridCol>
              </a:tblGrid>
              <a:tr h="4214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Indication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Current status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(October 2022)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06112"/>
                  </a:ext>
                </a:extLst>
              </a:tr>
              <a:tr h="5339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</a:rPr>
                        <a:t>PrEP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1700" b="0" i="1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sz="2000" b="0" i="1" dirty="0">
                          <a:solidFill>
                            <a:sysClr val="windowText" lastClr="000000"/>
                          </a:solidFill>
                        </a:rPr>
                        <a:t>all patients)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All studies discontinued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1137"/>
                  </a:ext>
                </a:extLst>
              </a:tr>
              <a:tr h="9490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Treatment</a:t>
                      </a:r>
                      <a:r>
                        <a:rPr lang="en-US" sz="2000" dirty="0"/>
                        <a:t> </a:t>
                      </a:r>
                    </a:p>
                    <a:p>
                      <a:pPr algn="ctr"/>
                      <a:r>
                        <a:rPr lang="en-US" sz="2000" i="1" dirty="0"/>
                        <a:t>treatment-naïve patients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/>
                        <a:t>Doravirine</a:t>
                      </a:r>
                      <a:r>
                        <a:rPr lang="en-US" sz="2000" b="1" dirty="0"/>
                        <a:t>/ </a:t>
                      </a:r>
                      <a:r>
                        <a:rPr lang="en-US" sz="2000" b="1" dirty="0" err="1"/>
                        <a:t>islatravir</a:t>
                      </a:r>
                      <a:endParaRPr lang="en-US" sz="2000" b="1" dirty="0"/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Once-daily oral combination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New Phase 3 study with a lower dose of </a:t>
                      </a:r>
                      <a:r>
                        <a:rPr lang="en-US" sz="2000" dirty="0" err="1"/>
                        <a:t>islatravir</a:t>
                      </a:r>
                      <a:endParaRPr lang="en-US" sz="2000" b="1" dirty="0"/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318697"/>
                  </a:ext>
                </a:extLst>
              </a:tr>
              <a:tr h="9015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Treatment</a:t>
                      </a:r>
                      <a:r>
                        <a:rPr lang="en-US" sz="2000" dirty="0"/>
                        <a:t> </a:t>
                      </a:r>
                    </a:p>
                    <a:p>
                      <a:pPr algn="ctr"/>
                      <a:r>
                        <a:rPr lang="en-US" sz="2000" i="1" dirty="0"/>
                        <a:t>virally suppressed patients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/>
                        <a:t>Doravirine</a:t>
                      </a:r>
                      <a:r>
                        <a:rPr lang="en-US" sz="2000" b="1" dirty="0"/>
                        <a:t>/ </a:t>
                      </a:r>
                      <a:r>
                        <a:rPr lang="en-US" sz="2000" b="1" dirty="0" err="1"/>
                        <a:t>islatravir</a:t>
                      </a:r>
                      <a:endParaRPr lang="en-US" sz="2000" b="1" dirty="0"/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Once-daily oral combination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Two new Phase 3 studies with a lower dose of </a:t>
                      </a:r>
                      <a:r>
                        <a:rPr lang="en-US" sz="2000" dirty="0" err="1"/>
                        <a:t>islatravir</a:t>
                      </a:r>
                      <a:endParaRPr lang="en-US" sz="1300" dirty="0"/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23916"/>
                  </a:ext>
                </a:extLst>
              </a:tr>
              <a:tr h="10957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/>
                        <a:t>Islatravir</a:t>
                      </a:r>
                      <a:r>
                        <a:rPr lang="en-US" sz="2000" b="1" dirty="0"/>
                        <a:t> + </a:t>
                      </a:r>
                      <a:r>
                        <a:rPr lang="en-US" sz="2000" b="1" dirty="0" err="1"/>
                        <a:t>lenacapavir</a:t>
                      </a:r>
                      <a:endParaRPr lang="en-US" sz="2000" b="1" dirty="0"/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Once-weekly oral treatment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Phase 2 study to resume with a lower dose of </a:t>
                      </a:r>
                      <a:r>
                        <a:rPr lang="en-US" sz="2000" dirty="0" err="1"/>
                        <a:t>islatravir</a:t>
                      </a:r>
                      <a:endParaRPr lang="en-US" sz="2000" dirty="0"/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3494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AD411CA-FF01-AE88-5908-8DD1AFA8EBFC}"/>
              </a:ext>
            </a:extLst>
          </p:cNvPr>
          <p:cNvSpPr txBox="1"/>
          <p:nvPr/>
        </p:nvSpPr>
        <p:spPr>
          <a:xfrm>
            <a:off x="279207" y="1517574"/>
            <a:ext cx="1124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108836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In Sept 2022, FDA granted permission for resumed testing with lower dose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islatravir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06081FBC-720E-CED1-7B44-BACA50D97CC2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A92409BE-D479-E52A-087A-19B883CC4496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CA8EFFFC-5FAD-4A39-AEDE-FF2A7DC73535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6BEE9F13-6327-F9E6-D016-2B11959AEA8C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</p:spTree>
    <p:extLst>
      <p:ext uri="{BB962C8B-B14F-4D97-AF65-F5344CB8AC3E}">
        <p14:creationId xmlns:p14="http://schemas.microsoft.com/office/powerpoint/2010/main" val="50992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ernate Process 6">
            <a:extLst>
              <a:ext uri="{FF2B5EF4-FFF2-40B4-BE49-F238E27FC236}">
                <a16:creationId xmlns:a16="http://schemas.microsoft.com/office/drawing/2014/main" id="{CB216F64-29BE-C64C-97A2-A8E8CEAFDEA0}"/>
              </a:ext>
            </a:extLst>
          </p:cNvPr>
          <p:cNvSpPr/>
          <p:nvPr/>
        </p:nvSpPr>
        <p:spPr>
          <a:xfrm>
            <a:off x="3106095" y="1274924"/>
            <a:ext cx="6400800" cy="1306448"/>
          </a:xfrm>
          <a:prstGeom prst="flowChartAlternateProcess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Comorbidities and Coinfections</a:t>
            </a:r>
          </a:p>
        </p:txBody>
      </p:sp>
    </p:spTree>
    <p:extLst>
      <p:ext uri="{BB962C8B-B14F-4D97-AF65-F5344CB8AC3E}">
        <p14:creationId xmlns:p14="http://schemas.microsoft.com/office/powerpoint/2010/main" val="2037061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90A8-BE1F-5160-44E3-3E8E9F27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18" y="1388163"/>
            <a:ext cx="11302053" cy="54744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Weight gain common after ART initiation; may represent “return to health”</a:t>
            </a:r>
          </a:p>
          <a:p>
            <a:pPr>
              <a:lnSpc>
                <a:spcPct val="110000"/>
              </a:lnSpc>
            </a:pPr>
            <a:r>
              <a:rPr lang="en-US" dirty="0"/>
              <a:t>INSTI and TAF-based regimens associated with greater weight gain than regimens containing TDF or EFV</a:t>
            </a:r>
          </a:p>
          <a:p>
            <a:pPr>
              <a:lnSpc>
                <a:spcPct val="110000"/>
              </a:lnSpc>
            </a:pPr>
            <a:r>
              <a:rPr lang="en-US" dirty="0"/>
              <a:t>Weight gain more common in women and non-whites; mostly occurs during first year of ART initiation or switch</a:t>
            </a:r>
          </a:p>
          <a:p>
            <a:pPr>
              <a:lnSpc>
                <a:spcPct val="110000"/>
              </a:lnSpc>
            </a:pPr>
            <a:r>
              <a:rPr lang="en-US" dirty="0"/>
              <a:t>Exposure to EFV or TDF associated with weight suppression, compared with other ARVs</a:t>
            </a:r>
          </a:p>
          <a:p>
            <a:pPr>
              <a:lnSpc>
                <a:spcPct val="110000"/>
              </a:lnSpc>
            </a:pPr>
            <a:r>
              <a:rPr lang="en-US" dirty="0"/>
              <a:t>Whether weight gain is ameliorated by changing ART is not known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ACTG Do-IT study (</a:t>
            </a:r>
            <a:r>
              <a:rPr lang="en-US" dirty="0" err="1"/>
              <a:t>doravirine</a:t>
            </a:r>
            <a:r>
              <a:rPr lang="en-US" dirty="0"/>
              <a:t> switch); DEFINE trial (switching to TAF/FTC/DRV/</a:t>
            </a:r>
            <a:r>
              <a:rPr lang="en-US" dirty="0" err="1"/>
              <a:t>cobi</a:t>
            </a:r>
            <a:r>
              <a:rPr lang="en-US" dirty="0"/>
              <a:t>)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2DF31FC-010C-8B43-41A0-B9CC67BB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2100" y="6299200"/>
            <a:ext cx="93599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Llibre J, CID, 2022; van Wyk J et al, CID, 2020; Venter WDF, Lancet HIV, 2020; Sax PE CID, 2019;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Bourgi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 JIAS, 2020;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B, Ann Intern Med, 2021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01DEA0-878E-4BA6-8CD6-E448CC1BC270}"/>
              </a:ext>
            </a:extLst>
          </p:cNvPr>
          <p:cNvSpPr txBox="1">
            <a:spLocks/>
          </p:cNvSpPr>
          <p:nvPr/>
        </p:nvSpPr>
        <p:spPr>
          <a:xfrm>
            <a:off x="952500" y="-381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Weight Gain: ART Considerations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DC55-A1D6-C06B-C15F-87B9B7CD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5"/>
            <a:ext cx="10515600" cy="1325563"/>
          </a:xfrm>
        </p:spPr>
        <p:txBody>
          <a:bodyPr/>
          <a:lstStyle/>
          <a:p>
            <a:r>
              <a:rPr lang="en-US" dirty="0"/>
              <a:t>INSTI Use and Incidence of CVD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5D572-E743-ADDF-B6DB-A0E82BE42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57" y="1266654"/>
            <a:ext cx="6075528" cy="53993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Older PIs, ABC linked to CVD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RESPOND cohort: 29,000 PWH, of whom 14,000 received INSTI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Over median of 6 </a:t>
            </a:r>
            <a:r>
              <a:rPr lang="en-US" sz="2600" dirty="0" err="1"/>
              <a:t>yr</a:t>
            </a:r>
            <a:r>
              <a:rPr lang="en-US" sz="2600" dirty="0"/>
              <a:t>, 2.5% had CVD event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CVD incidence higher in those who received INSTI than in those who did not during first 6 </a:t>
            </a:r>
            <a:r>
              <a:rPr lang="en-US" sz="2600" dirty="0" err="1"/>
              <a:t>mo</a:t>
            </a:r>
            <a:r>
              <a:rPr lang="en-US" sz="2600" dirty="0"/>
              <a:t> of exposure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Difference between INSTI and non-INSTI groups disappeared over time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INSTI group more likely than non-INSTI group to have pre-existing CVD risk factors; raises possibility of residual channeling bias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6C8F2B-0D54-0AF6-ECA0-CB8261D55F6E}"/>
              </a:ext>
            </a:extLst>
          </p:cNvPr>
          <p:cNvSpPr txBox="1"/>
          <p:nvPr/>
        </p:nvSpPr>
        <p:spPr>
          <a:xfrm>
            <a:off x="6096000" y="5697831"/>
            <a:ext cx="6096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IRR: adjusted for demographics, traditional CVD risk factors, HIV-related factors, ART status, and concomitant or prior use of ARVs associated with CVD.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AE2AD645-19F4-28FC-5D51-AB74FA1D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Neesgaard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B, et al.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Lancet HIV.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2022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65CDF72-29E5-C995-6716-9C54D82F5CE5}"/>
              </a:ext>
            </a:extLst>
          </p:cNvPr>
          <p:cNvGrpSpPr/>
          <p:nvPr/>
        </p:nvGrpSpPr>
        <p:grpSpPr>
          <a:xfrm>
            <a:off x="6900863" y="1459206"/>
            <a:ext cx="5008148" cy="4137684"/>
            <a:chOff x="6707288" y="1520166"/>
            <a:chExt cx="5440262" cy="4630651"/>
          </a:xfrm>
        </p:grpSpPr>
        <p:sp>
          <p:nvSpPr>
            <p:cNvPr id="45" name="TextBox 39">
              <a:extLst>
                <a:ext uri="{FF2B5EF4-FFF2-40B4-BE49-F238E27FC236}">
                  <a16:creationId xmlns:a16="http://schemas.microsoft.com/office/drawing/2014/main" id="{F731E03A-393E-99C4-1B54-17D3CEFEB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0750" y="1520166"/>
              <a:ext cx="4664074" cy="32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Adjusted Incidence Rate Ratios for CVD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aphicFrame>
          <p:nvGraphicFramePr>
            <p:cNvPr id="46" name="Content Placeholder 8">
              <a:extLst>
                <a:ext uri="{FF2B5EF4-FFF2-40B4-BE49-F238E27FC236}">
                  <a16:creationId xmlns:a16="http://schemas.microsoft.com/office/drawing/2014/main" id="{C45B2D1C-4A49-D276-51EE-0CD32EDABEE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124700" y="1768598"/>
            <a:ext cx="4962526" cy="3994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7" name="TextBox 39">
              <a:extLst>
                <a:ext uri="{FF2B5EF4-FFF2-40B4-BE49-F238E27FC236}">
                  <a16:creationId xmlns:a16="http://schemas.microsoft.com/office/drawing/2014/main" id="{67B4E8BD-522B-9330-7CD2-61F06CDB0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2501" y="5864585"/>
              <a:ext cx="4622800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INSTI Exposure Time (months)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" name="TextBox 39">
              <a:extLst>
                <a:ext uri="{FF2B5EF4-FFF2-40B4-BE49-F238E27FC236}">
                  <a16:creationId xmlns:a16="http://schemas.microsoft.com/office/drawing/2014/main" id="{489B018D-D878-DED2-51F5-F1F3D7F29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350" y="5616935"/>
              <a:ext cx="45212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            0-6            6-12           12-24         24-36          &gt;36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TextBox 39">
              <a:extLst>
                <a:ext uri="{FF2B5EF4-FFF2-40B4-BE49-F238E27FC236}">
                  <a16:creationId xmlns:a16="http://schemas.microsoft.com/office/drawing/2014/main" id="{CDB4ED69-C542-E217-2327-BDB805AAC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7288" y="1833516"/>
              <a:ext cx="609601" cy="3914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0.5</a:t>
              </a: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0.25</a:t>
              </a: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8B98089-BB0D-4B73-C94D-74ADA2729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0750" y="3775198"/>
              <a:ext cx="4663440" cy="15777"/>
            </a:xfrm>
            <a:prstGeom prst="line">
              <a:avLst/>
            </a:prstGeom>
            <a:noFill/>
            <a:ln w="9525" cap="flat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round/>
            </a:ln>
            <a:effectLst/>
            <a:sp3d/>
          </p:spPr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6EBEAD3-B230-3386-28BF-22A555EED3AB}"/>
                </a:ext>
              </a:extLst>
            </p:cNvPr>
            <p:cNvSpPr>
              <a:spLocks/>
            </p:cNvSpPr>
            <p:nvPr/>
          </p:nvSpPr>
          <p:spPr>
            <a:xfrm rot="5400000">
              <a:off x="7634350" y="3693918"/>
              <a:ext cx="182880" cy="182880"/>
            </a:xfrm>
            <a:prstGeom prst="ellipse">
              <a:avLst/>
            </a:prstGeom>
            <a:solidFill>
              <a:srgbClr val="6076B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996E12E-3F7B-921A-41D3-7ADE5E18F11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173221" y="3098562"/>
              <a:ext cx="54864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78ADCF2-A44E-BF52-8AD2-36B0CAFCE9E5}"/>
                </a:ext>
              </a:extLst>
            </p:cNvPr>
            <p:cNvSpPr>
              <a:spLocks/>
            </p:cNvSpPr>
            <p:nvPr/>
          </p:nvSpPr>
          <p:spPr>
            <a:xfrm rot="5400000">
              <a:off x="8358250" y="3005745"/>
              <a:ext cx="182880" cy="18288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1F99731-4D2F-F05E-FA1B-9CAA6E11417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907091" y="3549456"/>
              <a:ext cx="6400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89E764E-CED1-6E9B-FBD9-B0EC857B87FC}"/>
                </a:ext>
              </a:extLst>
            </p:cNvPr>
            <p:cNvSpPr>
              <a:spLocks/>
            </p:cNvSpPr>
            <p:nvPr/>
          </p:nvSpPr>
          <p:spPr>
            <a:xfrm rot="5400000">
              <a:off x="9132950" y="3415674"/>
              <a:ext cx="182880" cy="182880"/>
            </a:xfrm>
            <a:prstGeom prst="ellipse">
              <a:avLst/>
            </a:prstGeom>
            <a:solidFill>
              <a:srgbClr val="6076B4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87B4478-5D77-8BDE-2BA6-9CC9A06021F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733861" y="3395275"/>
              <a:ext cx="54864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F817E6F-4A4C-5EFE-48A0-489A2ED1C41F}"/>
                </a:ext>
              </a:extLst>
            </p:cNvPr>
            <p:cNvSpPr>
              <a:spLocks/>
            </p:cNvSpPr>
            <p:nvPr/>
          </p:nvSpPr>
          <p:spPr>
            <a:xfrm rot="5400000">
              <a:off x="9914000" y="3301443"/>
              <a:ext cx="182880" cy="182880"/>
            </a:xfrm>
            <a:prstGeom prst="ellipse">
              <a:avLst/>
            </a:prstGeom>
            <a:solidFill>
              <a:srgbClr val="6076B4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B6D96C-95E8-91E9-75C1-B219CA100AD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384101" y="3992120"/>
              <a:ext cx="8229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D0194B5-C21A-4006-7C0B-3AA24B2E8EC9}"/>
                </a:ext>
              </a:extLst>
            </p:cNvPr>
            <p:cNvSpPr>
              <a:spLocks/>
            </p:cNvSpPr>
            <p:nvPr/>
          </p:nvSpPr>
          <p:spPr>
            <a:xfrm rot="5400000">
              <a:off x="10701400" y="3947173"/>
              <a:ext cx="182880" cy="182880"/>
            </a:xfrm>
            <a:prstGeom prst="ellipse">
              <a:avLst/>
            </a:prstGeom>
            <a:solidFill>
              <a:srgbClr val="6076B4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341D44-B95B-3317-E778-A036F160A22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243891" y="3913815"/>
              <a:ext cx="6400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425B9D6-BE29-A109-303E-B7CB0941037C}"/>
                </a:ext>
              </a:extLst>
            </p:cNvPr>
            <p:cNvSpPr>
              <a:spLocks/>
            </p:cNvSpPr>
            <p:nvPr/>
          </p:nvSpPr>
          <p:spPr>
            <a:xfrm rot="5400000">
              <a:off x="11469750" y="3823768"/>
              <a:ext cx="182880" cy="182880"/>
            </a:xfrm>
            <a:prstGeom prst="ellipse">
              <a:avLst/>
            </a:prstGeom>
            <a:solidFill>
              <a:srgbClr val="6076B4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C711909-C41B-032D-1630-337168D7CB0B}"/>
                </a:ext>
              </a:extLst>
            </p:cNvPr>
            <p:cNvSpPr txBox="1"/>
            <p:nvPr/>
          </p:nvSpPr>
          <p:spPr>
            <a:xfrm>
              <a:off x="8002859" y="2281892"/>
              <a:ext cx="893830" cy="480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"/>
                </a:rPr>
                <a:t>1.85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"/>
                </a:rPr>
                <a:t>(1.44-2.39)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8434503-D073-1AFA-892E-9551AAC6D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590928" y="3671167"/>
              <a:ext cx="2600729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Adjusted IRR (95% CI)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11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324D64-2F5C-FA46-844C-6286C9309E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1795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en-US" sz="4000" b="1" dirty="0">
                <a:latin typeface="Calibri" panose="020F0502020204030204" pitchFamily="34" charset="0"/>
              </a:rPr>
              <a:t>When to START? </a:t>
            </a:r>
            <a:r>
              <a:rPr lang="en-US" sz="4000" dirty="0">
                <a:latin typeface="Calibri" panose="020F0502020204030204" pitchFamily="34" charset="0"/>
              </a:rPr>
              <a:t>The Sooner, the Better</a:t>
            </a:r>
            <a:endParaRPr sz="4000" b="1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364CB-7D12-BF11-EF4A-F3A69CEA3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47" y="1468297"/>
            <a:ext cx="5979127" cy="5171750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START: randomized trial of immediate vs. delayed ART in PWH with CD4 count &gt;500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</a:rPr>
              <a:t>Primary results (previously published):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early initiation of ART reduced AIDS and non-AIDS related complications</a:t>
            </a:r>
            <a:endParaRPr lang="en-US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Participants who were originally assigned to deferred ART group were all recommended to start ART. </a:t>
            </a:r>
            <a:endParaRPr lang="en-US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Median follow-up: about 9 years.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71E449-AC8E-2D6B-0B23-E0BC5B3D92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774" y="1718937"/>
            <a:ext cx="5826451" cy="3670766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FA13928-9A40-8FB0-1470-A2E265DF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/>
          <a:p>
            <a:r>
              <a:rPr lang="en-US" dirty="0" err="1"/>
              <a:t>Babiker</a:t>
            </a:r>
            <a:r>
              <a:rPr lang="en-US" dirty="0"/>
              <a:t> A, </a:t>
            </a:r>
            <a:r>
              <a:rPr lang="en-US" dirty="0" err="1"/>
              <a:t>IDWeek</a:t>
            </a:r>
            <a:r>
              <a:rPr lang="en-US" dirty="0"/>
              <a:t> 2022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11CB6491-87C1-D48A-1DCA-1B69E1C5CF75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57038659-2D42-FCCD-E963-0A18EFB54B5F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735CAAFC-746F-4AAF-B0DC-3924E80689DC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2C5337ED-5FCC-17CE-9B5E-305BF6596830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</p:spTree>
    <p:extLst>
      <p:ext uri="{BB962C8B-B14F-4D97-AF65-F5344CB8AC3E}">
        <p14:creationId xmlns:p14="http://schemas.microsoft.com/office/powerpoint/2010/main" val="2663048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0F72-93A4-F9E9-0B21-9DCD3AD9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194"/>
            <a:ext cx="12192000" cy="1325563"/>
          </a:xfrm>
        </p:spPr>
        <p:txBody>
          <a:bodyPr>
            <a:noAutofit/>
          </a:bodyPr>
          <a:lstStyle/>
          <a:p>
            <a:r>
              <a:rPr lang="en-US" sz="3600" dirty="0"/>
              <a:t>Randomized Trial of BIC/FTC/TAF vs DTG + FTC/TDF in PWH With HBV Coinfection (ALLIANCE)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EADB8-27A0-8DAE-2444-8B3DACF90EE9}"/>
              </a:ext>
            </a:extLst>
          </p:cNvPr>
          <p:cNvSpPr txBox="1"/>
          <p:nvPr/>
        </p:nvSpPr>
        <p:spPr>
          <a:xfrm>
            <a:off x="6096000" y="6459278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Avihingsanon A, et al. AIDS 2022. Abstract OALBX0105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3B9627-62EC-D54B-048B-A800723B073F}"/>
              </a:ext>
            </a:extLst>
          </p:cNvPr>
          <p:cNvGrpSpPr/>
          <p:nvPr/>
        </p:nvGrpSpPr>
        <p:grpSpPr>
          <a:xfrm>
            <a:off x="6884232" y="1567451"/>
            <a:ext cx="4784464" cy="4240712"/>
            <a:chOff x="6594607" y="1475351"/>
            <a:chExt cx="5159243" cy="44790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BF7E2D-E0E6-5BD8-A4A2-50539764C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966" t="15063" r="5791" b="8325"/>
            <a:stretch/>
          </p:blipFill>
          <p:spPr>
            <a:xfrm>
              <a:off x="6594607" y="2556026"/>
              <a:ext cx="5159243" cy="339835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5A1E02-E748-5316-D041-EFE12FB37115}"/>
                </a:ext>
              </a:extLst>
            </p:cNvPr>
            <p:cNvSpPr txBox="1"/>
            <p:nvPr/>
          </p:nvSpPr>
          <p:spPr>
            <a:xfrm>
              <a:off x="6594607" y="1475351"/>
              <a:ext cx="3814747" cy="747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Similar c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hange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 in HBV DNA;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will DTG + FTC/TDF “catch up”?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14D0A9-7744-1A77-F53E-89D652989B63}"/>
              </a:ext>
            </a:extLst>
          </p:cNvPr>
          <p:cNvSpPr txBox="1"/>
          <p:nvPr/>
        </p:nvSpPr>
        <p:spPr>
          <a:xfrm>
            <a:off x="722830" y="5541934"/>
            <a:ext cx="445611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Baseline demographics (median values):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   Age: 32 years.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   Asian/White/black/other: 88%/8%/3%/1%.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   BMI: 22 kg/m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   HBV DNA: 8.1 log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10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 IU/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mL.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HBeAg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 positive: 78%.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t>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7F4DD8-2B6A-48B9-9F5D-A1D074B72F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15" t="15596" b="21387"/>
          <a:stretch/>
        </p:blipFill>
        <p:spPr>
          <a:xfrm>
            <a:off x="1318730" y="2124886"/>
            <a:ext cx="4128809" cy="3358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51ABA-7C34-48E9-B7C6-9E49246C930F}"/>
              </a:ext>
            </a:extLst>
          </p:cNvPr>
          <p:cNvSpPr txBox="1"/>
          <p:nvPr/>
        </p:nvSpPr>
        <p:spPr>
          <a:xfrm>
            <a:off x="523304" y="1526757"/>
            <a:ext cx="5829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48, HBV suppression higher with TAF/FTC/BIC</a:t>
            </a:r>
          </a:p>
        </p:txBody>
      </p:sp>
    </p:spTree>
    <p:extLst>
      <p:ext uri="{BB962C8B-B14F-4D97-AF65-F5344CB8AC3E}">
        <p14:creationId xmlns:p14="http://schemas.microsoft.com/office/powerpoint/2010/main" val="952029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63A2DF-BC0D-E863-1EB3-EB4FD708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6993" y="6362556"/>
            <a:ext cx="4114800" cy="225972"/>
          </a:xfrm>
        </p:spPr>
        <p:txBody>
          <a:bodyPr/>
          <a:lstStyle/>
          <a:p>
            <a:r>
              <a:rPr lang="en-US" dirty="0"/>
              <a:t>Slide from Dr. Annie Luetkemeyer, IDWeek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C2707-AED1-A25C-AFA5-099A8F5869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37" y="688981"/>
            <a:ext cx="9569196" cy="5444351"/>
          </a:xfrm>
          <a:prstGeom prst="rect">
            <a:avLst/>
          </a:prstGeom>
        </p:spPr>
      </p:pic>
      <p:sp>
        <p:nvSpPr>
          <p:cNvPr id="4" name="Chevron 3">
            <a:extLst>
              <a:ext uri="{FF2B5EF4-FFF2-40B4-BE49-F238E27FC236}">
                <a16:creationId xmlns:a16="http://schemas.microsoft.com/office/drawing/2014/main" id="{8E8234E2-D07D-F8FD-ACD5-05DCE0B9027A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C666A14E-3C4C-505E-4946-297DCB16302A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62F52891-94C0-0EB9-69EC-716600A8A549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72692816-0194-1988-4309-1F7B4195D0EE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</p:spTree>
    <p:extLst>
      <p:ext uri="{BB962C8B-B14F-4D97-AF65-F5344CB8AC3E}">
        <p14:creationId xmlns:p14="http://schemas.microsoft.com/office/powerpoint/2010/main" val="3501712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9112D6-4A76-A96F-E23E-D5C1CA4BD9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75" y="557128"/>
            <a:ext cx="10587788" cy="5960258"/>
          </a:xfrm>
          <a:prstGeom prst="rect">
            <a:avLst/>
          </a:prstGeom>
        </p:spPr>
      </p:pic>
      <p:sp>
        <p:nvSpPr>
          <p:cNvPr id="5" name="Chevron 4">
            <a:extLst>
              <a:ext uri="{FF2B5EF4-FFF2-40B4-BE49-F238E27FC236}">
                <a16:creationId xmlns:a16="http://schemas.microsoft.com/office/drawing/2014/main" id="{5326C6C7-7E3E-F0E0-949E-25CA2898DF72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3847B083-7FE7-E312-E3F2-68C00DB216E2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A7718A5E-78F7-305A-DFF1-7E60F0921EB2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4781091D-15F1-F1F9-8644-51B3C68BE20C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AA7B4FD-B341-40D3-9BC8-88E86920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6993" y="6362556"/>
            <a:ext cx="4114800" cy="225972"/>
          </a:xfrm>
        </p:spPr>
        <p:txBody>
          <a:bodyPr/>
          <a:lstStyle/>
          <a:p>
            <a:r>
              <a:rPr lang="en-US" dirty="0"/>
              <a:t>Slide from Dr. Annie Luetkemeyer, IDWeek 2022</a:t>
            </a:r>
          </a:p>
        </p:txBody>
      </p:sp>
    </p:spTree>
    <p:extLst>
      <p:ext uri="{BB962C8B-B14F-4D97-AF65-F5344CB8AC3E}">
        <p14:creationId xmlns:p14="http://schemas.microsoft.com/office/powerpoint/2010/main" val="2876021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7E2B6-8B54-FC17-A2BF-62D28FE209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06" y="589298"/>
            <a:ext cx="10174705" cy="5765272"/>
          </a:xfrm>
          <a:prstGeom prst="rect">
            <a:avLst/>
          </a:prstGeom>
        </p:spPr>
      </p:pic>
      <p:sp>
        <p:nvSpPr>
          <p:cNvPr id="5" name="Chevron 4">
            <a:extLst>
              <a:ext uri="{FF2B5EF4-FFF2-40B4-BE49-F238E27FC236}">
                <a16:creationId xmlns:a16="http://schemas.microsoft.com/office/drawing/2014/main" id="{93578D25-1621-6583-D96D-E45E23079B56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9E6CBE7E-BF37-41D7-5B9E-557991BE7042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3F06EE88-83B6-D4AC-944C-BFB262903385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36FDA042-1CE6-FA88-72CD-EEC224B132F0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3DB77E9-8640-491F-9978-B9F03192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6993" y="6362556"/>
            <a:ext cx="4114800" cy="225972"/>
          </a:xfrm>
        </p:spPr>
        <p:txBody>
          <a:bodyPr/>
          <a:lstStyle/>
          <a:p>
            <a:r>
              <a:rPr lang="en-US" dirty="0"/>
              <a:t>Slide from Dr. Annie Luetkemeyer, IDWeek 2022</a:t>
            </a:r>
          </a:p>
        </p:txBody>
      </p:sp>
    </p:spTree>
    <p:extLst>
      <p:ext uri="{BB962C8B-B14F-4D97-AF65-F5344CB8AC3E}">
        <p14:creationId xmlns:p14="http://schemas.microsoft.com/office/powerpoint/2010/main" val="1417995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F51896-B8B1-97EC-1A45-FE20559D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073"/>
            <a:ext cx="12192000" cy="1325563"/>
          </a:xfrm>
        </p:spPr>
        <p:txBody>
          <a:bodyPr>
            <a:noAutofit/>
          </a:bodyPr>
          <a:lstStyle/>
          <a:p>
            <a:r>
              <a:rPr lang="en-US" sz="3600" dirty="0" err="1"/>
              <a:t>HepB</a:t>
            </a:r>
            <a:r>
              <a:rPr lang="en-US" sz="3600" dirty="0"/>
              <a:t>-CpG Vaccine in PWH without prior HBV Vaccination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D7BE1B-D26A-7DE3-27C4-AD919E53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2447" y="6304612"/>
            <a:ext cx="4357816" cy="216523"/>
          </a:xfrm>
        </p:spPr>
        <p:txBody>
          <a:bodyPr/>
          <a:lstStyle/>
          <a:p>
            <a:r>
              <a:rPr lang="en-US" sz="1400" dirty="0"/>
              <a:t>Marks K, et al. IDWeek 2022. Abstract LB749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9E3DE97D-22FD-17E5-BA0B-9EE0560E2225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5A0C7998-568D-9A4A-581C-C70A13935986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75CC512-5325-362D-F08F-D1C302025414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E13FFE9A-655D-E2F6-6C1F-AFE7E8FAAF85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FE10DC3-513F-4E1D-8346-03CD33285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59" y="1573380"/>
            <a:ext cx="4967541" cy="484429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300" dirty="0"/>
              <a:t>Substantial proportion of PWH who receive conventional HBV vaccine do not achieve seroprotective levels of antibody to hepatitis B surface antigen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New hepatitis B vaccine adjuvanted with CPG (TLR-9 agonist) recently approved as 2-dose vaccine for most adults. Limited data in PWH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ACTG evaluated this vaccine in 74 PWH who had not previously been vaccinated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863ABF-6A05-4743-952D-9E0BD065C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47" y="1795756"/>
            <a:ext cx="6827953" cy="38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89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A97533-C26B-3859-DBF2-A4523179FA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842" y="2016124"/>
            <a:ext cx="5441421" cy="3650749"/>
          </a:xfrm>
          <a:prstGeom prst="rect">
            <a:avLst/>
          </a:prstGeom>
        </p:spPr>
      </p:pic>
      <p:sp>
        <p:nvSpPr>
          <p:cNvPr id="8" name="Chevron 7">
            <a:extLst>
              <a:ext uri="{FF2B5EF4-FFF2-40B4-BE49-F238E27FC236}">
                <a16:creationId xmlns:a16="http://schemas.microsoft.com/office/drawing/2014/main" id="{9E3DE97D-22FD-17E5-BA0B-9EE0560E2225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5A0C7998-568D-9A4A-581C-C70A13935986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75CC512-5325-362D-F08F-D1C302025414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E13FFE9A-655D-E2F6-6C1F-AFE7E8FAAF85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E500BFA-6E6E-4C6C-9B87-3506DF820B6B}"/>
              </a:ext>
            </a:extLst>
          </p:cNvPr>
          <p:cNvSpPr txBox="1">
            <a:spLocks/>
          </p:cNvSpPr>
          <p:nvPr/>
        </p:nvSpPr>
        <p:spPr>
          <a:xfrm>
            <a:off x="206037" y="1669636"/>
            <a:ext cx="6272213" cy="4844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2400" dirty="0"/>
              <a:t>Participants were on ART. Median CD4 cell count 625, &gt;95% had suppressed VL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2400" dirty="0"/>
              <a:t>98.5 % achieved seroprotective response (SPR) after 2 doses; 100% achieved SPR after 3 doses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2400" dirty="0"/>
              <a:t>Supports use of </a:t>
            </a:r>
            <a:r>
              <a:rPr lang="en-US" sz="2400" dirty="0" err="1"/>
              <a:t>HepB</a:t>
            </a:r>
            <a:r>
              <a:rPr lang="en-US" sz="2400" dirty="0"/>
              <a:t> CPG vaccine in PWH who are on ART with high CD4 counts, suppressed HIV RNA.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2400" dirty="0"/>
              <a:t>Upcoming data with this vaccine in PWH who are previous vaccine non-responders 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8DDB277-A229-40CC-8CAB-8433CE66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073"/>
            <a:ext cx="12192000" cy="1325563"/>
          </a:xfrm>
        </p:spPr>
        <p:txBody>
          <a:bodyPr>
            <a:noAutofit/>
          </a:bodyPr>
          <a:lstStyle/>
          <a:p>
            <a:r>
              <a:rPr lang="en-US" sz="3600" dirty="0" err="1"/>
              <a:t>HepB</a:t>
            </a:r>
            <a:r>
              <a:rPr lang="en-US" sz="3600" dirty="0"/>
              <a:t>-CpG Vaccine in PWH without prior HBV Vaccination 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D26DFA30-90F7-4C96-8344-3FEA0966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2447" y="6304612"/>
            <a:ext cx="4357816" cy="216523"/>
          </a:xfrm>
        </p:spPr>
        <p:txBody>
          <a:bodyPr/>
          <a:lstStyle/>
          <a:p>
            <a:r>
              <a:rPr lang="en-US" sz="1400" dirty="0"/>
              <a:t>Marks K, et al. IDWeek 2022. Abstract LB749</a:t>
            </a:r>
          </a:p>
        </p:txBody>
      </p:sp>
    </p:spTree>
    <p:extLst>
      <p:ext uri="{BB962C8B-B14F-4D97-AF65-F5344CB8AC3E}">
        <p14:creationId xmlns:p14="http://schemas.microsoft.com/office/powerpoint/2010/main" val="1094043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BE8557-4FD3-FB5B-9E37-B7A039BB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073"/>
            <a:ext cx="12192000" cy="1325563"/>
          </a:xfrm>
        </p:spPr>
        <p:txBody>
          <a:bodyPr>
            <a:noAutofit/>
          </a:bodyPr>
          <a:lstStyle/>
          <a:p>
            <a:r>
              <a:rPr lang="en-US" sz="3500" dirty="0"/>
              <a:t>Single High-dose Liposomal Amphotericin B in Histoplasmosis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FE597-7687-A315-0F60-05E64B5E2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1" y="1477623"/>
            <a:ext cx="6353176" cy="51883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~120 patients with advanced HIV (median CD4 count 25) and disseminated histoplasmosis in Brazil randomized to receive induction therapy with single high dose of L-</a:t>
            </a:r>
            <a:r>
              <a:rPr lang="en-US" sz="2400" dirty="0" err="1"/>
              <a:t>AmB</a:t>
            </a:r>
            <a:r>
              <a:rPr lang="en-US" sz="2400" dirty="0"/>
              <a:t>, two doses of L-</a:t>
            </a:r>
            <a:r>
              <a:rPr lang="en-US" sz="2400" dirty="0" err="1"/>
              <a:t>AmB</a:t>
            </a:r>
            <a:r>
              <a:rPr lang="en-US" sz="2400" dirty="0"/>
              <a:t>, or 2 weeks of L-</a:t>
            </a:r>
            <a:r>
              <a:rPr lang="en-US" sz="2400" dirty="0" err="1"/>
              <a:t>AmB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Oral </a:t>
            </a:r>
            <a:r>
              <a:rPr lang="en-US" sz="2400" dirty="0" err="1"/>
              <a:t>intraconazole</a:t>
            </a:r>
            <a:r>
              <a:rPr lang="en-US" sz="2400" dirty="0"/>
              <a:t> started on day L-</a:t>
            </a:r>
            <a:r>
              <a:rPr lang="en-US" sz="2400" dirty="0" err="1"/>
              <a:t>AmB</a:t>
            </a:r>
            <a:r>
              <a:rPr lang="en-US" sz="2400" dirty="0"/>
              <a:t> finished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Rate of clinical response at day 14 and overall survival similar in all three groups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Confirmatory phase 3 trial is needed and planned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48E135-5A4A-AD0E-B669-078DDD9C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2447" y="6304612"/>
            <a:ext cx="4357816" cy="216523"/>
          </a:xfrm>
        </p:spPr>
        <p:txBody>
          <a:bodyPr/>
          <a:lstStyle/>
          <a:p>
            <a:r>
              <a:rPr lang="en-US" dirty="0" err="1"/>
              <a:t>Pasqualotto</a:t>
            </a:r>
            <a:r>
              <a:rPr lang="en-US" dirty="0"/>
              <a:t> A, IDWeek 2022, Abstract LB2303</a:t>
            </a:r>
          </a:p>
          <a:p>
            <a:endParaRPr lang="en-US" dirty="0"/>
          </a:p>
          <a:p>
            <a:r>
              <a:rPr lang="en-US" sz="1200" kern="0" dirty="0">
                <a:latin typeface="Arial" pitchFamily="34" charset="0"/>
                <a:cs typeface="Arial" pitchFamily="34" charset="0"/>
              </a:rPr>
              <a:t>Slide adapted from Practice Point Communications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78FDB-E9CB-1938-37A8-A4D7FD7BEC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137" y="1669634"/>
            <a:ext cx="5000625" cy="4231298"/>
          </a:xfrm>
          <a:prstGeom prst="rect">
            <a:avLst/>
          </a:prstGeom>
        </p:spPr>
      </p:pic>
      <p:sp>
        <p:nvSpPr>
          <p:cNvPr id="6" name="Chevron 5">
            <a:extLst>
              <a:ext uri="{FF2B5EF4-FFF2-40B4-BE49-F238E27FC236}">
                <a16:creationId xmlns:a16="http://schemas.microsoft.com/office/drawing/2014/main" id="{2D6D6061-D19D-6FBC-BE4E-2F07793DE095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F803BF75-1871-0E48-A3C0-26982F7A3AA7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ADEA4A33-B8C8-5ACD-D7FE-DCD59A9A25AE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A0879E32-3CE8-C2BB-FAE3-1CA5BE14CE29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</p:spTree>
    <p:extLst>
      <p:ext uri="{BB962C8B-B14F-4D97-AF65-F5344CB8AC3E}">
        <p14:creationId xmlns:p14="http://schemas.microsoft.com/office/powerpoint/2010/main" val="1501915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C848-1CE8-2AD6-194A-9D091F0C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Are PWH at higher risk for COVID-19 mortality?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E063A2D1-98DB-4299-A069-80434125F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78" y="1222056"/>
            <a:ext cx="10741401" cy="542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5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a decentralized, placebo-controlled, randomized, platform clinical trial"/>
          <p:cNvSpPr txBox="1">
            <a:spLocks noGrp="1"/>
          </p:cNvSpPr>
          <p:nvPr>
            <p:ph type="title"/>
          </p:nvPr>
        </p:nvSpPr>
        <p:spPr>
          <a:xfrm>
            <a:off x="3617114" y="365125"/>
            <a:ext cx="7736686" cy="1325563"/>
          </a:xfrm>
          <a:prstGeom prst="rect">
            <a:avLst/>
          </a:prstGeom>
        </p:spPr>
        <p:txBody>
          <a:bodyPr>
            <a:noAutofit/>
          </a:bodyPr>
          <a:lstStyle>
            <a:lvl1pPr defTabSz="1682495">
              <a:defRPr sz="8096"/>
            </a:lvl1pPr>
          </a:lstStyle>
          <a:p>
            <a:r>
              <a:rPr sz="3600" dirty="0"/>
              <a:t>a decentralized, placebo-controlled, randomized, platform clinical trial</a:t>
            </a:r>
          </a:p>
        </p:txBody>
      </p:sp>
      <p:sp>
        <p:nvSpPr>
          <p:cNvPr id="531" name="McCarthy MW. Fluvoxamine for outpatient treatment of COVID-19: IDWeek 2022, Abstract LB1528A.…"/>
          <p:cNvSpPr txBox="1"/>
          <p:nvPr/>
        </p:nvSpPr>
        <p:spPr>
          <a:xfrm>
            <a:off x="517560" y="5899413"/>
            <a:ext cx="11416588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sz="15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McCarthy MW. Fluvoxamine for outpatient treatment of COVID-19: IDWeek 2022, Abstract LB1528A.</a:t>
            </a:r>
          </a:p>
          <a:p>
            <a:pPr algn="ctr"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sz="15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Boulware DR. Inhaled fluticasone for outpatient treatment of COVID-19. IDWeek 2022, Abstract LB1528B.</a:t>
            </a:r>
          </a:p>
          <a:p>
            <a:pPr algn="ctr"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sz="15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Naggie S. Ivermectin for treatment of mild-to-moderate COVID-19 in the outpatient setting. IDWeek 2022, Abstract LB1528C.</a:t>
            </a:r>
          </a:p>
        </p:txBody>
      </p:sp>
      <p:pic>
        <p:nvPicPr>
          <p:cNvPr id="532" name="Screen Shot 2022-11-03 at 9.01.10 PM.png" descr="Screen Shot 2022-11-03 at 9.01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91"/>
          <a:stretch>
            <a:fillRect/>
          </a:stretch>
        </p:blipFill>
        <p:spPr>
          <a:xfrm>
            <a:off x="2085852" y="1777243"/>
            <a:ext cx="8280082" cy="4032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14" y="518206"/>
            <a:ext cx="2805692" cy="1019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2" name="Double-click to edi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3" name="Screen Shot 2022-11-03 at 9.08.21 PM.png" descr="Screen Shot 2022-11-03 at 9.08.2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" y="46283"/>
            <a:ext cx="1225882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82954D-D5BD-3161-2002-C44F7CFF0A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604668"/>
            <a:ext cx="7772400" cy="48488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7C50F6-9505-EB60-5E6A-7FEBA1F92EF6}"/>
              </a:ext>
            </a:extLst>
          </p:cNvPr>
          <p:cNvSpPr txBox="1">
            <a:spLocks/>
          </p:cNvSpPr>
          <p:nvPr/>
        </p:nvSpPr>
        <p:spPr>
          <a:xfrm>
            <a:off x="838200" y="44655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latin typeface="Calibri" panose="020F0502020204030204" pitchFamily="34" charset="0"/>
              </a:rPr>
              <a:t>Even after starting ART, CD4 counts remain lower in Delayed Group than in Early Group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5BAAC16-401A-0F4C-05D2-BF3F07E9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/>
          <a:p>
            <a:r>
              <a:rPr lang="en-US" dirty="0" err="1"/>
              <a:t>Babiker</a:t>
            </a:r>
            <a:r>
              <a:rPr lang="en-US" dirty="0"/>
              <a:t> A, </a:t>
            </a:r>
            <a:r>
              <a:rPr lang="en-US" dirty="0" err="1"/>
              <a:t>IDWeek</a:t>
            </a:r>
            <a:r>
              <a:rPr lang="en-US" dirty="0"/>
              <a:t> 2022</a:t>
            </a: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5EF0B061-66F9-C04B-EC72-A4671F771CA1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E33E12B0-042D-7929-E941-81E165F44BF6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A798FFCF-99A7-2560-CB8A-5DDE22CF0914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270342F2-79B3-FCB5-FC1F-F2BF988F6B44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</p:spTree>
    <p:extLst>
      <p:ext uri="{BB962C8B-B14F-4D97-AF65-F5344CB8AC3E}">
        <p14:creationId xmlns:p14="http://schemas.microsoft.com/office/powerpoint/2010/main" val="143259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91D16B-AC7A-4665-A524-33E5D4F4E7C9}"/>
              </a:ext>
            </a:extLst>
          </p:cNvPr>
          <p:cNvGrpSpPr>
            <a:grpSpLocks noChangeAspect="1"/>
          </p:cNvGrpSpPr>
          <p:nvPr/>
        </p:nvGrpSpPr>
        <p:grpSpPr>
          <a:xfrm>
            <a:off x="2034731" y="2033336"/>
            <a:ext cx="8041123" cy="2385406"/>
            <a:chOff x="1733550" y="1408392"/>
            <a:chExt cx="5676900" cy="16840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F694A0-1364-43BD-9BEE-E373CA824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3550" y="2051050"/>
              <a:ext cx="5676900" cy="1041400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23222EF-6287-42D5-8CAD-8A9E5B32C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838" y="1408392"/>
              <a:ext cx="3898323" cy="6426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036393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2A6F-B41B-93C7-F059-377C16F3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663"/>
            <a:ext cx="10515600" cy="1123137"/>
          </a:xfrm>
        </p:spPr>
        <p:txBody>
          <a:bodyPr>
            <a:normAutofit/>
          </a:bodyPr>
          <a:lstStyle/>
          <a:p>
            <a:r>
              <a:rPr lang="en-US" sz="4000" i="0" dirty="0">
                <a:solidFill>
                  <a:srgbClr val="222222"/>
                </a:solidFill>
                <a:effectLst/>
              </a:rPr>
              <a:t>Transmission of Monkeypox Virus (MPXV)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287147-18C0-53F9-3ADF-3D9515ECC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227" y="1402512"/>
            <a:ext cx="6260035" cy="464186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300" dirty="0"/>
              <a:t>Main mode of transmission= sexual contact </a:t>
            </a:r>
          </a:p>
          <a:p>
            <a:pPr lvl="1">
              <a:lnSpc>
                <a:spcPct val="110000"/>
              </a:lnSpc>
            </a:pPr>
            <a:r>
              <a:rPr lang="en-US" sz="2300" dirty="0"/>
              <a:t>Majority MSM, but heterosexual and non-sexual contact documented 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Small number of transmissions through needle sticks, skin piercing, tattooing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Asymptomatic infections documented, but asymptomatic transmission not definitive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Skin and anal lesions contain highest concentration of virus 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Risk of infection through fomites considered low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440DE8C-BC4D-DA0D-C298-66CA6CC5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1501"/>
            <a:ext cx="5854263" cy="273989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Palich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 et al, Lancet Inf Dis, 2022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www.cdc.gov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/poxvirus/monkeypox/about/science-behind-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transmission.html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B7807-1866-2886-91AD-F159F7BEAF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72" y="1841649"/>
            <a:ext cx="4761732" cy="3834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hevron 2">
            <a:extLst>
              <a:ext uri="{FF2B5EF4-FFF2-40B4-BE49-F238E27FC236}">
                <a16:creationId xmlns:a16="http://schemas.microsoft.com/office/drawing/2014/main" id="{867F5769-4C94-F0A5-0BFD-1156BCCB3A19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A95CCFE7-3AD4-84BF-4F49-8289ADA559CC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4553CF34-4E25-463C-3668-AD5C2CC4FE26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F73D9EEE-C118-841A-E23B-73B51F6486CE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44A0C9-E4E0-2111-1FF8-564111BF26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5152" y="134546"/>
            <a:ext cx="965200" cy="647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E122C2-F3D7-23CB-6378-43895579A684}"/>
              </a:ext>
            </a:extLst>
          </p:cNvPr>
          <p:cNvSpPr txBox="1"/>
          <p:nvPr/>
        </p:nvSpPr>
        <p:spPr>
          <a:xfrm>
            <a:off x="838200" y="5848331"/>
            <a:ext cx="412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Samples collected from 50 men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Palich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et 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A602A-A380-46C6-91D6-69DF665CE40A}"/>
              </a:ext>
            </a:extLst>
          </p:cNvPr>
          <p:cNvSpPr txBox="1"/>
          <p:nvPr/>
        </p:nvSpPr>
        <p:spPr>
          <a:xfrm>
            <a:off x="1130157" y="1428108"/>
            <a:ext cx="4284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MPXV viral loads</a:t>
            </a:r>
          </a:p>
        </p:txBody>
      </p:sp>
    </p:spTree>
    <p:extLst>
      <p:ext uri="{BB962C8B-B14F-4D97-AF65-F5344CB8AC3E}">
        <p14:creationId xmlns:p14="http://schemas.microsoft.com/office/powerpoint/2010/main" val="2731104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A9CD-3C4A-F570-1E2E-3FC5CD5D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34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MPXV in Human Samples and Implications for Transmission</a:t>
            </a:r>
            <a:endParaRPr lang="en-US" sz="72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1DF6A0E-B459-7DFE-4EEF-B17E2C3C0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84562"/>
            <a:ext cx="10515600" cy="1182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MPXV detectable in many samples, but not all replication-competent or source of infection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B5834-870F-5399-8588-4E76C8EE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9527" y="6449465"/>
            <a:ext cx="6380736" cy="228426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www.cdc.gov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/poxvirus/monkeypox/about/science-behind-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transmission.html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5F3DB36-5A60-7AEB-E76A-161EEE934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282201"/>
              </p:ext>
            </p:extLst>
          </p:nvPr>
        </p:nvGraphicFramePr>
        <p:xfrm>
          <a:off x="745601" y="1187160"/>
          <a:ext cx="11118448" cy="456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612">
                  <a:extLst>
                    <a:ext uri="{9D8B030D-6E8A-4147-A177-3AD203B41FA5}">
                      <a16:colId xmlns:a16="http://schemas.microsoft.com/office/drawing/2014/main" val="1154493190"/>
                    </a:ext>
                  </a:extLst>
                </a:gridCol>
                <a:gridCol w="2779612">
                  <a:extLst>
                    <a:ext uri="{9D8B030D-6E8A-4147-A177-3AD203B41FA5}">
                      <a16:colId xmlns:a16="http://schemas.microsoft.com/office/drawing/2014/main" val="3276832992"/>
                    </a:ext>
                  </a:extLst>
                </a:gridCol>
                <a:gridCol w="2779612">
                  <a:extLst>
                    <a:ext uri="{9D8B030D-6E8A-4147-A177-3AD203B41FA5}">
                      <a16:colId xmlns:a16="http://schemas.microsoft.com/office/drawing/2014/main" val="1912309884"/>
                    </a:ext>
                  </a:extLst>
                </a:gridCol>
                <a:gridCol w="2779612">
                  <a:extLst>
                    <a:ext uri="{9D8B030D-6E8A-4147-A177-3AD203B41FA5}">
                      <a16:colId xmlns:a16="http://schemas.microsoft.com/office/drawing/2014/main" val="4198762757"/>
                    </a:ext>
                  </a:extLst>
                </a:gridCol>
              </a:tblGrid>
              <a:tr h="60755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Exposure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MPXV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DNA detected by PCR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Replication-competent virus detected/isolated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Epidemiologically supported source of infection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2591"/>
                  </a:ext>
                </a:extLst>
              </a:tr>
              <a:tr h="246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Skin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17056498"/>
                  </a:ext>
                </a:extLst>
              </a:tr>
              <a:tr h="246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Oropharynx and saliva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47216125"/>
                  </a:ext>
                </a:extLst>
              </a:tr>
              <a:tr h="246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Anorectum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59864518"/>
                  </a:ext>
                </a:extLst>
              </a:tr>
              <a:tr h="246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Semen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1382702"/>
                  </a:ext>
                </a:extLst>
              </a:tr>
              <a:tr h="246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Urine/urethra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86840530"/>
                  </a:ext>
                </a:extLst>
              </a:tr>
              <a:tr h="246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Conjunctiva or ocular fluid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12009709"/>
                  </a:ext>
                </a:extLst>
              </a:tr>
              <a:tr h="246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Blood/plasma/serum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57098377"/>
                  </a:ext>
                </a:extLst>
              </a:tr>
              <a:tr h="246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Feces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90673471"/>
                  </a:ext>
                </a:extLst>
              </a:tr>
              <a:tr h="246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Vaginal fluid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83781495"/>
                  </a:ext>
                </a:extLst>
              </a:tr>
              <a:tr h="246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Breastmilk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62093755"/>
                  </a:ext>
                </a:extLst>
              </a:tr>
              <a:tr h="246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Contaminated sharp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Insufficient data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05036567"/>
                  </a:ext>
                </a:extLst>
              </a:tr>
            </a:tbl>
          </a:graphicData>
        </a:graphic>
      </p:graphicFrame>
      <p:sp>
        <p:nvSpPr>
          <p:cNvPr id="4" name="Chevron 3">
            <a:extLst>
              <a:ext uri="{FF2B5EF4-FFF2-40B4-BE49-F238E27FC236}">
                <a16:creationId xmlns:a16="http://schemas.microsoft.com/office/drawing/2014/main" id="{7FC3B152-B2F3-E045-769B-997FB983B28A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ART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35FA0308-4ECB-9D64-787A-42C8524EFA31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3E8508DF-2E54-00FC-2D3C-10F55BBA154D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Coinfections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E21866F2-071B-D031-FC68-05DEF40911A3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7F660-8035-4D15-976E-CB1E339A60FE}"/>
              </a:ext>
            </a:extLst>
          </p:cNvPr>
          <p:cNvSpPr/>
          <p:nvPr/>
        </p:nvSpPr>
        <p:spPr>
          <a:xfrm>
            <a:off x="9020711" y="2208944"/>
            <a:ext cx="2781694" cy="9144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B4EA69-0629-43E7-9F34-8F08CDC0EEB6}"/>
              </a:ext>
            </a:extLst>
          </p:cNvPr>
          <p:cNvSpPr/>
          <p:nvPr/>
        </p:nvSpPr>
        <p:spPr>
          <a:xfrm>
            <a:off x="727741" y="2217508"/>
            <a:ext cx="2781694" cy="9144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2C2796-807F-4760-92A7-4AB837E131E7}"/>
              </a:ext>
            </a:extLst>
          </p:cNvPr>
          <p:cNvSpPr/>
          <p:nvPr/>
        </p:nvSpPr>
        <p:spPr>
          <a:xfrm>
            <a:off x="727741" y="5460822"/>
            <a:ext cx="2781694" cy="29452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CF8F60-D78C-47FC-9F86-450C769EC6DA}"/>
              </a:ext>
            </a:extLst>
          </p:cNvPr>
          <p:cNvSpPr/>
          <p:nvPr/>
        </p:nvSpPr>
        <p:spPr>
          <a:xfrm>
            <a:off x="9007017" y="5459112"/>
            <a:ext cx="2781694" cy="29452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7148-5132-26A5-4280-1B3E5968E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07"/>
            <a:ext cx="10515600" cy="1325563"/>
          </a:xfrm>
        </p:spPr>
        <p:txBody>
          <a:bodyPr>
            <a:normAutofit/>
          </a:bodyPr>
          <a:lstStyle/>
          <a:p>
            <a:r>
              <a:rPr lang="en-US" sz="3700" i="0" dirty="0">
                <a:solidFill>
                  <a:srgbClr val="222222"/>
                </a:solidFill>
                <a:effectLst/>
              </a:rPr>
              <a:t>Severe </a:t>
            </a:r>
            <a:r>
              <a:rPr lang="en-US" sz="3700" i="0" dirty="0" err="1">
                <a:solidFill>
                  <a:srgbClr val="222222"/>
                </a:solidFill>
                <a:effectLst/>
              </a:rPr>
              <a:t>Mpox</a:t>
            </a:r>
            <a:r>
              <a:rPr lang="en-US" sz="3700" i="0" dirty="0">
                <a:solidFill>
                  <a:srgbClr val="222222"/>
                </a:solidFill>
                <a:effectLst/>
              </a:rPr>
              <a:t> in </a:t>
            </a:r>
            <a:r>
              <a:rPr lang="en-US" sz="3700" dirty="0">
                <a:solidFill>
                  <a:srgbClr val="222222"/>
                </a:solidFill>
              </a:rPr>
              <a:t>People with Advanced HIV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6956B-38D1-69EC-A64C-A04D2F817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65" y="1119127"/>
            <a:ext cx="4878903" cy="50877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27,884 MPOX cases in US (10/21/22)</a:t>
            </a:r>
          </a:p>
          <a:p>
            <a:pPr>
              <a:lnSpc>
                <a:spcPct val="120000"/>
              </a:lnSpc>
            </a:pPr>
            <a:r>
              <a:rPr lang="en-US" dirty="0"/>
              <a:t>CDC consultation provided for 57 hospitalized patients: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47 (82%) had HIV, only 4 (9%) on ART; CD4 count &lt;50 in 72%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95% male; 68% non-Hispanic Black, 23% experiencing homelessness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93% received tecovirimat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12 (21%) died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MPX cause or contributing factor in 5 deaths; additional 6 deaths under investigation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01CD9-479C-AC1A-52FE-EF27CCAC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2447" y="6334923"/>
            <a:ext cx="4357816" cy="2165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www.cdc.gov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mmwr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/volumes/71/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/mm7144e1.htm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5772C8C-3477-4EB0-B013-81BF259AF8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09" y="1326990"/>
            <a:ext cx="3438144" cy="3557016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F7DE571C-49BC-4D0E-B9BF-F73DCFED74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5693" y="1643827"/>
            <a:ext cx="3563155" cy="29233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D1147E-27FE-4B08-AD4C-A0309DB887A3}"/>
              </a:ext>
            </a:extLst>
          </p:cNvPr>
          <p:cNvSpPr txBox="1">
            <a:spLocks/>
          </p:cNvSpPr>
          <p:nvPr/>
        </p:nvSpPr>
        <p:spPr>
          <a:xfrm>
            <a:off x="5212080" y="4943695"/>
            <a:ext cx="6738183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Emphasizes importance of testing people with MPXV infection for HIV and importance of diagnosing and treating all PWH</a:t>
            </a:r>
          </a:p>
        </p:txBody>
      </p:sp>
      <p:sp>
        <p:nvSpPr>
          <p:cNvPr id="8" name="Chevron 3">
            <a:extLst>
              <a:ext uri="{FF2B5EF4-FFF2-40B4-BE49-F238E27FC236}">
                <a16:creationId xmlns:a16="http://schemas.microsoft.com/office/drawing/2014/main" id="{1F996E12-3F50-4941-8A26-F5181A3E3186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ART</a:t>
            </a:r>
          </a:p>
        </p:txBody>
      </p:sp>
      <p:sp>
        <p:nvSpPr>
          <p:cNvPr id="9" name="Chevron 6">
            <a:extLst>
              <a:ext uri="{FF2B5EF4-FFF2-40B4-BE49-F238E27FC236}">
                <a16:creationId xmlns:a16="http://schemas.microsoft.com/office/drawing/2014/main" id="{7FFD0486-2294-414B-A21A-46D58B4C5192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:a16="http://schemas.microsoft.com/office/drawing/2014/main" id="{C4EAC90D-2F2C-4820-BCB2-859CEA374E0A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Coinfections</a:t>
            </a:r>
          </a:p>
        </p:txBody>
      </p:sp>
      <p:sp>
        <p:nvSpPr>
          <p:cNvPr id="11" name="Chevron 9">
            <a:extLst>
              <a:ext uri="{FF2B5EF4-FFF2-40B4-BE49-F238E27FC236}">
                <a16:creationId xmlns:a16="http://schemas.microsoft.com/office/drawing/2014/main" id="{187AB48C-8F81-4B49-9BD9-56902263E595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ART</a:t>
            </a:r>
          </a:p>
        </p:txBody>
      </p:sp>
    </p:spTree>
    <p:extLst>
      <p:ext uri="{BB962C8B-B14F-4D97-AF65-F5344CB8AC3E}">
        <p14:creationId xmlns:p14="http://schemas.microsoft.com/office/powerpoint/2010/main" val="2060267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B6CE59-54C9-CCD3-5587-3C1DB820C0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" y="677877"/>
            <a:ext cx="10446434" cy="58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77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ernate Process 6">
            <a:extLst>
              <a:ext uri="{FF2B5EF4-FFF2-40B4-BE49-F238E27FC236}">
                <a16:creationId xmlns:a16="http://schemas.microsoft.com/office/drawing/2014/main" id="{4271B943-C801-4D2B-9A34-960A9DCD0053}"/>
              </a:ext>
            </a:extLst>
          </p:cNvPr>
          <p:cNvSpPr/>
          <p:nvPr/>
        </p:nvSpPr>
        <p:spPr>
          <a:xfrm>
            <a:off x="3021504" y="1584219"/>
            <a:ext cx="6400800" cy="1306448"/>
          </a:xfrm>
          <a:prstGeom prst="flowChartAlternateProcess">
            <a:avLst/>
          </a:prstGeom>
          <a:solidFill>
            <a:srgbClr val="134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PrEP</a:t>
            </a:r>
            <a:endParaRPr kumimoji="0" lang="en-US" sz="3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106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2">
            <a:extLst>
              <a:ext uri="{FF2B5EF4-FFF2-40B4-BE49-F238E27FC236}">
                <a16:creationId xmlns:a16="http://schemas.microsoft.com/office/drawing/2014/main" id="{1BFF8CE4-23C0-5E43-BFDD-391E349760FF}"/>
              </a:ext>
            </a:extLst>
          </p:cNvPr>
          <p:cNvGraphicFramePr>
            <a:graphicFrameLocks noGrp="1"/>
          </p:cNvGraphicFramePr>
          <p:nvPr/>
        </p:nvGraphicFramePr>
        <p:xfrm>
          <a:off x="452628" y="696356"/>
          <a:ext cx="11064240" cy="4335514"/>
        </p:xfrm>
        <a:graphic>
          <a:graphicData uri="http://schemas.openxmlformats.org/drawingml/2006/table">
            <a:tbl>
              <a:tblPr/>
              <a:tblGrid>
                <a:gridCol w="429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560">
                  <a:extLst>
                    <a:ext uri="{9D8B030D-6E8A-4147-A177-3AD203B41FA5}">
                      <a16:colId xmlns:a16="http://schemas.microsoft.com/office/drawing/2014/main" val="3352658873"/>
                    </a:ext>
                  </a:extLst>
                </a:gridCol>
              </a:tblGrid>
              <a:tr h="637717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FDA-Approved and CDC-Recommended </a:t>
                      </a:r>
                      <a:r>
                        <a:rPr kumimoji="0" lang="en-US" sz="32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PrEP</a:t>
                      </a: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Regimens</a:t>
                      </a:r>
                    </a:p>
                  </a:txBody>
                  <a:tcPr marL="91451" marR="91451" marT="45745" marB="4574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1" marR="91451" marT="45745" marB="4574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119124"/>
                  </a:ext>
                </a:extLst>
              </a:tr>
              <a:tr h="93999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FTC/TDF oral daily dosing</a:t>
                      </a:r>
                      <a:r>
                        <a:rPr kumimoji="0" lang="en-US" sz="2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Men and women at risk through sex or IDU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Creatinine clearance ≥60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339050"/>
                  </a:ext>
                </a:extLst>
              </a:tr>
              <a:tr h="22567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FTC/TAF oral daily dosing</a:t>
                      </a:r>
                      <a:r>
                        <a:rPr kumimoji="0" lang="en-US" sz="2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Men and TG women who have sex with men at risk through sex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Not for persons at risk for HIV from receptive vaginal sex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Creatinine clearance ≥30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79847"/>
                  </a:ext>
                </a:extLst>
              </a:tr>
              <a:tr h="50107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CAB IM injection every 2 months</a:t>
                      </a:r>
                      <a:endParaRPr kumimoji="0" lang="en-US" sz="24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1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Men and women at risk through sex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620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03CA1C-7071-5848-9026-CAFFEEC66CEF}"/>
              </a:ext>
            </a:extLst>
          </p:cNvPr>
          <p:cNvSpPr txBox="1"/>
          <p:nvPr/>
        </p:nvSpPr>
        <p:spPr>
          <a:xfrm>
            <a:off x="677163" y="5627639"/>
            <a:ext cx="11064240" cy="64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  <a:sym typeface="Arial"/>
              </a:rPr>
              <a:t>*CDC guidelines include option of on-demand or event-driven (2:1:1) FTC/TDF dosing in MSM (off-label per FDA).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3000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  <a:sym typeface="Arial"/>
              </a:rPr>
              <a:t>†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  <a:sym typeface="Arial"/>
              </a:rPr>
              <a:t>Screen for HBV if status unknown. If appropriate, administer vaccination; if HBV infection, discuss danger of stopping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  <a:sym typeface="Arial"/>
              </a:rPr>
              <a:t>PrEP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  <a:sym typeface="Arial"/>
              </a:rPr>
              <a:t> without monitoring for potential hepatitis flares.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  <a:sym typeface="Arial"/>
              </a:rPr>
              <a:t>PrEP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  <a:sym typeface="Arial"/>
              </a:rPr>
              <a:t> initiation should not be withheld while waiting for HBV test results.</a:t>
            </a: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4068A73C-1BA0-9A4B-9EEA-5F2F7DDC9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428602"/>
            <a:ext cx="7853363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  <a:sym typeface="Arial"/>
              </a:rPr>
              <a:t>CDC </a:t>
            </a:r>
            <a:r>
              <a:rPr kumimoji="0" lang="en-US" sz="1200" b="0" i="0" u="none" strike="noStrike" kern="1200" cap="none" spc="-1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  <a:sym typeface="Arial"/>
              </a:rPr>
              <a:t>PrEP</a:t>
            </a:r>
            <a:r>
              <a:rPr kumimoji="0" lang="en-US" sz="12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  <a:sym typeface="Arial"/>
              </a:rPr>
              <a:t> Guidelines. December 2021. FTC/TDF PI. FTC/TAF PI. </a:t>
            </a:r>
          </a:p>
        </p:txBody>
      </p:sp>
    </p:spTree>
    <p:extLst>
      <p:ext uri="{BB962C8B-B14F-4D97-AF65-F5344CB8AC3E}">
        <p14:creationId xmlns:p14="http://schemas.microsoft.com/office/powerpoint/2010/main" val="2248586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ABEECC3-D923-A345-876D-D766802E2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872" y="424463"/>
            <a:ext cx="5947096" cy="111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65D0FC5-695B-054D-81A5-73BE18205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8307" y="3253635"/>
            <a:ext cx="4615584" cy="33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CFEDAA-664F-C444-9CFB-C814392DD35E}"/>
              </a:ext>
            </a:extLst>
          </p:cNvPr>
          <p:cNvSpPr txBox="1"/>
          <p:nvPr/>
        </p:nvSpPr>
        <p:spPr>
          <a:xfrm>
            <a:off x="755737" y="2329758"/>
            <a:ext cx="4872084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/>
                <a:sym typeface="Arial"/>
              </a:rPr>
              <a:t>MSM/TGW: Injectable CAB every 2 m superior to oral TDF/FTC daily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/>
                <a:sym typeface="Arial"/>
              </a:rPr>
              <a:t>(HIV incidence 66% lower in CAB group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/>
                <a:sym typeface="Arial"/>
              </a:rPr>
              <a:t>)</a:t>
            </a: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11B47CB-22AD-4941-8F8D-56C84383E0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346" y="3953201"/>
            <a:ext cx="5364711" cy="2048186"/>
          </a:xfrm>
          <a:prstGeom prst="rect">
            <a:avLst/>
          </a:prstGeom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A21B1F-1285-4713-90CB-51E1329F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960" y="252891"/>
            <a:ext cx="5393029" cy="17327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A2D8C7-C984-4954-BA97-190F6E9D0CF1}"/>
              </a:ext>
            </a:extLst>
          </p:cNvPr>
          <p:cNvSpPr txBox="1"/>
          <p:nvPr/>
        </p:nvSpPr>
        <p:spPr>
          <a:xfrm>
            <a:off x="6822650" y="2313093"/>
            <a:ext cx="490910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/>
                <a:sym typeface="Arial"/>
              </a:rPr>
              <a:t>Women: Injectable CAB every 2 m superior to oral TDF/FTC daily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/>
                <a:sym typeface="Arial"/>
              </a:rPr>
              <a:t>(HIV incidence 88% lower in CAB group)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1864D-EDE4-4DB0-A848-D20593D960A2}"/>
              </a:ext>
            </a:extLst>
          </p:cNvPr>
          <p:cNvSpPr txBox="1"/>
          <p:nvPr/>
        </p:nvSpPr>
        <p:spPr>
          <a:xfrm>
            <a:off x="9588500" y="1828613"/>
            <a:ext cx="2265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Lancet, April 1, 2022</a:t>
            </a:r>
          </a:p>
        </p:txBody>
      </p:sp>
    </p:spTree>
    <p:extLst>
      <p:ext uri="{BB962C8B-B14F-4D97-AF65-F5344CB8AC3E}">
        <p14:creationId xmlns:p14="http://schemas.microsoft.com/office/powerpoint/2010/main" val="4165557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E91F19-0412-86D5-EDD8-198F4C7D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921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Awareness of </a:t>
            </a:r>
            <a:r>
              <a:rPr lang="en-US" sz="4000" dirty="0" err="1"/>
              <a:t>PrEP</a:t>
            </a:r>
            <a:r>
              <a:rPr lang="en-US" sz="4000" dirty="0"/>
              <a:t> Among Cisgender Women in 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FD36FA-8661-8564-CB95-33DCB16E2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45" y="1744770"/>
            <a:ext cx="11022107" cy="48442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Women account for 20% of new HIV diagnoses but only 8% of </a:t>
            </a:r>
            <a:r>
              <a:rPr lang="en-US" dirty="0" err="1"/>
              <a:t>PrEP</a:t>
            </a:r>
            <a:r>
              <a:rPr lang="en-US" dirty="0"/>
              <a:t> users</a:t>
            </a:r>
          </a:p>
          <a:p>
            <a:pPr>
              <a:lnSpc>
                <a:spcPct val="120000"/>
              </a:lnSpc>
            </a:pPr>
            <a:r>
              <a:rPr lang="en-US" dirty="0"/>
              <a:t>Almost 1000 sexually active women without HIV surveyed about awareness and interest in </a:t>
            </a:r>
            <a:r>
              <a:rPr lang="en-US" dirty="0" err="1"/>
              <a:t>PrEP</a:t>
            </a:r>
            <a:r>
              <a:rPr lang="en-US" dirty="0"/>
              <a:t> in 2021</a:t>
            </a:r>
          </a:p>
          <a:p>
            <a:pPr>
              <a:lnSpc>
                <a:spcPct val="120000"/>
              </a:lnSpc>
            </a:pPr>
            <a:r>
              <a:rPr lang="en-US" dirty="0"/>
              <a:t>7 in 10 had heard of </a:t>
            </a:r>
            <a:r>
              <a:rPr lang="en-US" dirty="0" err="1"/>
              <a:t>PrEP</a:t>
            </a:r>
            <a:r>
              <a:rPr lang="en-US" dirty="0"/>
              <a:t> but only about 1 in 3 had talked to health care provider about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39DCF-9786-16FF-2DC3-27BBE47E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331047"/>
            <a:ext cx="5936457" cy="264962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Poteat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T, et al.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IDWeek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2022. Abstract 795</a:t>
            </a:r>
          </a:p>
        </p:txBody>
      </p:sp>
    </p:spTree>
    <p:extLst>
      <p:ext uri="{BB962C8B-B14F-4D97-AF65-F5344CB8AC3E}">
        <p14:creationId xmlns:p14="http://schemas.microsoft.com/office/powerpoint/2010/main" val="686111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E91F19-0412-86D5-EDD8-198F4C7D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44073"/>
            <a:ext cx="11116056" cy="1325563"/>
          </a:xfrm>
        </p:spPr>
        <p:txBody>
          <a:bodyPr>
            <a:noAutofit/>
          </a:bodyPr>
          <a:lstStyle/>
          <a:p>
            <a:r>
              <a:rPr lang="en-US" sz="3600" dirty="0" err="1"/>
              <a:t>PrEP</a:t>
            </a:r>
            <a:r>
              <a:rPr lang="en-US" sz="3600" dirty="0"/>
              <a:t>: Where We Are Now and Where We Need to Be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FD36FA-8661-8564-CB95-33DCB16E2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6" y="1778910"/>
            <a:ext cx="11413572" cy="48442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More than decade since </a:t>
            </a:r>
            <a:r>
              <a:rPr lang="en-US" dirty="0" err="1"/>
              <a:t>PrEP</a:t>
            </a:r>
            <a:r>
              <a:rPr lang="en-US" dirty="0"/>
              <a:t> was shown to be effective in preventing HIV, still under-utilized</a:t>
            </a:r>
          </a:p>
          <a:p>
            <a:pPr>
              <a:lnSpc>
                <a:spcPct val="120000"/>
              </a:lnSpc>
            </a:pPr>
            <a:r>
              <a:rPr lang="en-US" dirty="0"/>
              <a:t>In 2021, CDC revised </a:t>
            </a:r>
            <a:r>
              <a:rPr lang="en-US" dirty="0" err="1"/>
              <a:t>PrEP</a:t>
            </a:r>
            <a:r>
              <a:rPr lang="en-US" dirty="0"/>
              <a:t> guidelines to recommend that “all sexually active adult and adolescent patients should receive information about </a:t>
            </a:r>
            <a:r>
              <a:rPr lang="en-US" dirty="0" err="1"/>
              <a:t>PrEP.</a:t>
            </a:r>
            <a:r>
              <a:rPr lang="en-US" dirty="0"/>
              <a:t>” </a:t>
            </a:r>
          </a:p>
          <a:p>
            <a:pPr>
              <a:lnSpc>
                <a:spcPct val="120000"/>
              </a:lnSpc>
            </a:pPr>
            <a:r>
              <a:rPr lang="en-US" dirty="0"/>
              <a:t>Information about </a:t>
            </a:r>
            <a:r>
              <a:rPr lang="en-US" dirty="0" err="1"/>
              <a:t>PrEP</a:t>
            </a:r>
            <a:r>
              <a:rPr lang="en-US" dirty="0"/>
              <a:t> needs to be fully integrated into primary care and discussed with all sexually active women and men</a:t>
            </a:r>
          </a:p>
        </p:txBody>
      </p:sp>
    </p:spTree>
    <p:extLst>
      <p:ext uri="{BB962C8B-B14F-4D97-AF65-F5344CB8AC3E}">
        <p14:creationId xmlns:p14="http://schemas.microsoft.com/office/powerpoint/2010/main" val="14558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454CF1-8782-6580-4783-A3675DA28F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4" y="1605455"/>
            <a:ext cx="8453437" cy="485987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8AAB21B-D759-7BC5-1E85-D8E27A1A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3" y="605490"/>
            <a:ext cx="11977683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 of complications associated with delaying ART diminishes after ART is started, but some excess risk still persists</a:t>
            </a:r>
            <a:b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B70700C6-32EE-8A8B-9D97-2FEF2405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2447" y="6449465"/>
            <a:ext cx="4357816" cy="216523"/>
          </a:xfrm>
        </p:spPr>
        <p:txBody>
          <a:bodyPr/>
          <a:lstStyle/>
          <a:p>
            <a:r>
              <a:rPr lang="en-US" dirty="0" err="1"/>
              <a:t>Babiker</a:t>
            </a:r>
            <a:r>
              <a:rPr lang="en-US" dirty="0"/>
              <a:t> A, </a:t>
            </a:r>
            <a:r>
              <a:rPr lang="en-US" dirty="0" err="1"/>
              <a:t>IDWeek</a:t>
            </a:r>
            <a:r>
              <a:rPr lang="en-US" dirty="0"/>
              <a:t> 2022</a:t>
            </a: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FC82E48A-5432-6780-4905-FD07973D2F0B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Current ART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83EB6786-13D8-A31A-31CE-A794A7D96BDA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PrEP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9D2F82C2-DC06-326C-873A-BFBB8D992EBA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Coinfections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5DC8678B-AD1F-0460-D668-4021FC00692E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New ART</a:t>
            </a:r>
          </a:p>
        </p:txBody>
      </p:sp>
    </p:spTree>
    <p:extLst>
      <p:ext uri="{BB962C8B-B14F-4D97-AF65-F5344CB8AC3E}">
        <p14:creationId xmlns:p14="http://schemas.microsoft.com/office/powerpoint/2010/main" val="1656389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163FB-9229-45E0-63E2-83A45610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11" y="26947"/>
            <a:ext cx="11118573" cy="1325563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DA381-C8AF-19DE-4D35-4F035075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298" y="1104093"/>
            <a:ext cx="11748051" cy="504572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500"/>
              </a:spcAft>
            </a:pPr>
            <a:r>
              <a:rPr lang="en-US" sz="2400" dirty="0"/>
              <a:t>Diagnosing and treating HIV as soon as possible remains a high priority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500"/>
              </a:spcAft>
            </a:pPr>
            <a:r>
              <a:rPr lang="en-US" sz="2400" dirty="0"/>
              <a:t>Current antiretroviral options work well, even in people with high HIV RNA, low CD4 counts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500"/>
              </a:spcAft>
            </a:pPr>
            <a:r>
              <a:rPr lang="en-US" sz="2400" dirty="0"/>
              <a:t>For patients who are virologically suppressed, many options to simplify therapy, including long-acting injectable CAB/RPV; more data needed on CAB/RPV in people who are viremic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500"/>
              </a:spcAft>
            </a:pPr>
            <a:r>
              <a:rPr lang="en-US" sz="2400" dirty="0"/>
              <a:t>In people with NRTI resistance, combining a drug with high barrier to resistance (DRV/r, DTG, BIC) with tenofovir/FTC or 3TC likely to achieve or maintain viral suppression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500"/>
              </a:spcAft>
            </a:pPr>
            <a:r>
              <a:rPr lang="en-US" sz="2400" dirty="0" err="1"/>
              <a:t>Lenacapavir</a:t>
            </a:r>
            <a:r>
              <a:rPr lang="en-US" sz="2400" dirty="0"/>
              <a:t> for treatment of multi-drug resistant HIV may be approved soon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500"/>
              </a:spcAft>
            </a:pPr>
            <a:r>
              <a:rPr lang="en-US" sz="2400" dirty="0"/>
              <a:t>Coinfections, including viral hepatitis, COVID-19 and monkeypox virus, pose new challenges and opportunities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500"/>
              </a:spcAft>
            </a:pPr>
            <a:r>
              <a:rPr lang="en-US" sz="2400" dirty="0"/>
              <a:t>Need to expand </a:t>
            </a:r>
            <a:r>
              <a:rPr lang="en-US" sz="2400" dirty="0" err="1"/>
              <a:t>PrEP</a:t>
            </a:r>
            <a:r>
              <a:rPr lang="en-US" sz="2400" dirty="0"/>
              <a:t> access and integrate its use into primary care</a:t>
            </a:r>
          </a:p>
        </p:txBody>
      </p:sp>
    </p:spTree>
    <p:extLst>
      <p:ext uri="{BB962C8B-B14F-4D97-AF65-F5344CB8AC3E}">
        <p14:creationId xmlns:p14="http://schemas.microsoft.com/office/powerpoint/2010/main" val="132114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F861-4376-FBDB-C902-0B7B253E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kern="0" dirty="0">
                <a:latin typeface="Calibri" charset="0"/>
                <a:ea typeface="Calibri" charset="0"/>
                <a:cs typeface="Calibri" charset="0"/>
              </a:rPr>
              <a:t>Implications: Need to Diagnose and Treat HIV Earlier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96E67-B0A2-FC57-4387-6EA0EEE9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58" y="1724784"/>
            <a:ext cx="11026284" cy="4351338"/>
          </a:xfrm>
        </p:spPr>
        <p:txBody>
          <a:bodyPr>
            <a:normAutofit/>
          </a:bodyPr>
          <a:lstStyle/>
          <a:p>
            <a:pPr marL="257175" indent="-257175" eaLnBrk="0" hangingPunct="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kern="0" dirty="0">
                <a:cs typeface="Calibri" panose="020F0502020204030204" pitchFamily="34" charset="0"/>
              </a:rPr>
              <a:t>Delayed ART initiation associated with higher rate of complications, perhaps related to immune dysregulation “legacy effect”</a:t>
            </a:r>
          </a:p>
          <a:p>
            <a:pPr marL="657225" lvl="1" indent="-257175" eaLnBrk="0" hangingPunct="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kern="0" dirty="0">
                <a:cs typeface="Calibri" panose="020F0502020204030204" pitchFamily="34" charset="0"/>
              </a:rPr>
              <a:t>High levels of inflammation before ART correlate with high levels while on ART</a:t>
            </a:r>
          </a:p>
          <a:p>
            <a:pPr marL="257175" indent="-257175" eaLnBrk="0" hangingPunct="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kern="0" dirty="0">
                <a:cs typeface="Calibri" panose="020F0502020204030204" pitchFamily="34" charset="0"/>
              </a:rPr>
              <a:t>Even in high income countries, median CD4 cell count at ART initiation is &lt;400; almost 20% have CD4 cell count &lt;200</a:t>
            </a:r>
          </a:p>
          <a:p>
            <a:pPr marL="257175" indent="-257175" eaLnBrk="0" hangingPunct="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 need to do better job of testing, diagnosing and treating all PWH.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257175" indent="-257175" eaLnBrk="0" hangingPunct="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FontTx/>
              <a:buChar char="•"/>
              <a:defRPr/>
            </a:pPr>
            <a:endParaRPr lang="en-US" kern="0" dirty="0">
              <a:cs typeface="Calibri" panose="020F0502020204030204" pitchFamily="34" charset="0"/>
            </a:endParaRPr>
          </a:p>
          <a:p>
            <a:pPr marL="657225" lvl="1" indent="-257175" eaLnBrk="0" hangingPunct="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FontTx/>
              <a:buChar char="•"/>
              <a:defRPr/>
            </a:pPr>
            <a:endParaRPr lang="en-US" kern="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604772-0C51-9338-03D4-5EB95123DEDE}"/>
              </a:ext>
            </a:extLst>
          </p:cNvPr>
          <p:cNvSpPr/>
          <p:nvPr/>
        </p:nvSpPr>
        <p:spPr>
          <a:xfrm>
            <a:off x="993913" y="5942289"/>
            <a:ext cx="108705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Edwards JK et al, Ann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Med, 2021; Lee JS et al, CID, 2020;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IeDEA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and COHERE Cohort Collaborations, CID, 2018; Gandhi RT, McMahon DK et al,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PLoS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Pathogens, 2017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0AFB7BFB-E93E-3AFA-841E-855793483375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rgbClr val="98CCEC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ART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50F469B7-4B24-729A-8E75-EABF1615EBD8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rgbClr val="E7E6E6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F690E82A-3373-3D23-E69A-44D6626B5C3C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rgbClr val="E7E6E6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Coinfections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828EEB7F-6DF2-BC04-B966-9F9448728375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rgbClr val="E7E6E6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ART</a:t>
            </a:r>
          </a:p>
        </p:txBody>
      </p:sp>
    </p:spTree>
    <p:extLst>
      <p:ext uri="{BB962C8B-B14F-4D97-AF65-F5344CB8AC3E}">
        <p14:creationId xmlns:p14="http://schemas.microsoft.com/office/powerpoint/2010/main" val="124067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CCDD40-50D9-2D1D-82A6-5C16DADC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663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Bictegravir</a:t>
            </a:r>
            <a:r>
              <a:rPr lang="en-US" sz="32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212121"/>
                </a:solidFill>
              </a:rPr>
              <a:t>FTC/TAF</a:t>
            </a:r>
            <a:r>
              <a:rPr lang="en-US" sz="32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en-US" sz="3200" dirty="0">
                <a:solidFill>
                  <a:srgbClr val="212121"/>
                </a:solidFill>
              </a:rPr>
              <a:t>PWH </a:t>
            </a:r>
            <a:r>
              <a:rPr lang="en-US" sz="32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With High Baseline HIV RNA and/or Low CD4 Count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B9EB-5B53-3B01-BDD4-6E3928273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728628"/>
            <a:ext cx="5509357" cy="493736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 recent ART trials enrolled participants with high CD4 counts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 known about efficacy/safety of modern ART in PWH with 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low CD4 count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and/or high baseline HIV RNAs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~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600 adults received BIC/FTC/TAF in 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manufacturer-sponsored studies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80 had 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baseline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CD4 &lt;200, 119 had VL &gt;100,000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7F2EF-36D7-0A37-570A-0D1C79D1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2447" y="6168810"/>
            <a:ext cx="4357816" cy="216523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Ramgopal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A, IDWeek 2022, Abstract 1251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Figure from Practice Point Communications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F07E-F327-B7F0-D3D7-0315F85438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747" y="1750362"/>
            <a:ext cx="6405255" cy="37240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2083E7-1B80-7104-B863-F2F5B160B460}"/>
              </a:ext>
            </a:extLst>
          </p:cNvPr>
          <p:cNvSpPr/>
          <p:nvPr/>
        </p:nvSpPr>
        <p:spPr>
          <a:xfrm>
            <a:off x="5618747" y="4925583"/>
            <a:ext cx="1092978" cy="34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B3B169F3-3E40-6001-6D9B-CE5D9C11A6B9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rgbClr val="98CCEC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ART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7C67A35C-CBB3-6C63-37D1-611C6DD8397E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rgbClr val="E7E6E6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15B3BD3C-3059-7341-01B6-FAC64E6D54E2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rgbClr val="E7E6E6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Coinfections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E5FAB650-59DE-F393-086D-BAB8FD035D66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rgbClr val="E7E6E6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ART</a:t>
            </a:r>
          </a:p>
        </p:txBody>
      </p:sp>
    </p:spTree>
    <p:extLst>
      <p:ext uri="{BB962C8B-B14F-4D97-AF65-F5344CB8AC3E}">
        <p14:creationId xmlns:p14="http://schemas.microsoft.com/office/powerpoint/2010/main" val="372069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FE8833-EE6E-5A4F-0F60-7C1EBA4F98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4849362" y="2344870"/>
            <a:ext cx="7281857" cy="3429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AAF8-B70D-F7AE-7E9E-CC40BB4F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Ramgopal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IDWeek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2022, Abstract 1251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7789F9E7-C1C1-1286-8893-3B45A303BCFA}"/>
              </a:ext>
            </a:extLst>
          </p:cNvPr>
          <p:cNvSpPr/>
          <p:nvPr/>
        </p:nvSpPr>
        <p:spPr>
          <a:xfrm>
            <a:off x="221648" y="217953"/>
            <a:ext cx="1117789" cy="240443"/>
          </a:xfrm>
          <a:prstGeom prst="chevron">
            <a:avLst/>
          </a:prstGeom>
          <a:solidFill>
            <a:srgbClr val="98CCEC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ART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6FE086F0-288B-30CA-9B11-D6AD60F05DFA}"/>
              </a:ext>
            </a:extLst>
          </p:cNvPr>
          <p:cNvSpPr/>
          <p:nvPr/>
        </p:nvSpPr>
        <p:spPr>
          <a:xfrm>
            <a:off x="3452099" y="217953"/>
            <a:ext cx="1117789" cy="240443"/>
          </a:xfrm>
          <a:prstGeom prst="chevron">
            <a:avLst/>
          </a:prstGeom>
          <a:solidFill>
            <a:srgbClr val="E7E6E6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86271088-7B76-9C39-0A86-028D71D3A9DD}"/>
              </a:ext>
            </a:extLst>
          </p:cNvPr>
          <p:cNvSpPr/>
          <p:nvPr/>
        </p:nvSpPr>
        <p:spPr>
          <a:xfrm>
            <a:off x="2377174" y="217953"/>
            <a:ext cx="1117789" cy="240443"/>
          </a:xfrm>
          <a:prstGeom prst="chevron">
            <a:avLst/>
          </a:prstGeom>
          <a:solidFill>
            <a:srgbClr val="E7E6E6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Coinfections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4305E45C-FBFF-F69B-A151-38EE2AA591DB}"/>
              </a:ext>
            </a:extLst>
          </p:cNvPr>
          <p:cNvSpPr/>
          <p:nvPr/>
        </p:nvSpPr>
        <p:spPr>
          <a:xfrm>
            <a:off x="1300154" y="217953"/>
            <a:ext cx="1117789" cy="240443"/>
          </a:xfrm>
          <a:prstGeom prst="chevron">
            <a:avLst/>
          </a:prstGeom>
          <a:solidFill>
            <a:srgbClr val="E7E6E6"/>
          </a:solidFill>
          <a:ln w="12700" cap="flat" cmpd="sng" algn="ctr">
            <a:solidFill>
              <a:srgbClr val="98CCE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2CCDC-FBC0-4E55-86EF-29A569250F99}"/>
              </a:ext>
            </a:extLst>
          </p:cNvPr>
          <p:cNvSpPr txBox="1"/>
          <p:nvPr/>
        </p:nvSpPr>
        <p:spPr>
          <a:xfrm>
            <a:off x="135355" y="2014394"/>
            <a:ext cx="4689943" cy="4051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5 years of ART, among participants who remained in study, virologic suppression rates high for low baseline CD4 group and for high baseline HIV RNA group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Greater median weight gain among those with low CD4 and/or HIV RNA at baseline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9F31876-2667-4BBD-8D5C-CD36987819A2}"/>
              </a:ext>
            </a:extLst>
          </p:cNvPr>
          <p:cNvSpPr txBox="1">
            <a:spLocks/>
          </p:cNvSpPr>
          <p:nvPr/>
        </p:nvSpPr>
        <p:spPr>
          <a:xfrm>
            <a:off x="838200" y="655543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3200" dirty="0">
                <a:solidFill>
                  <a:srgbClr val="212121"/>
                </a:solidFill>
                <a:latin typeface="Calibri" panose="020F0502020204030204" pitchFamily="34" charset="0"/>
              </a:rPr>
              <a:t>High rate of virologic suppression with </a:t>
            </a:r>
            <a:r>
              <a:rPr lang="en-US" sz="3200" dirty="0" err="1">
                <a:solidFill>
                  <a:srgbClr val="212121"/>
                </a:solidFill>
                <a:latin typeface="Calibri" panose="020F0502020204030204" pitchFamily="34" charset="0"/>
              </a:rPr>
              <a:t>Bictegravir</a:t>
            </a:r>
            <a:r>
              <a:rPr lang="en-US" sz="3200" dirty="0">
                <a:solidFill>
                  <a:srgbClr val="212121"/>
                </a:solidFill>
                <a:latin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212121"/>
                </a:solidFill>
              </a:rPr>
              <a:t>FTC/TAF</a:t>
            </a:r>
            <a:r>
              <a:rPr lang="en-US" sz="3200" dirty="0">
                <a:solidFill>
                  <a:srgbClr val="212121"/>
                </a:solidFill>
                <a:latin typeface="Calibri" panose="020F0502020204030204" pitchFamily="34" charset="0"/>
              </a:rPr>
              <a:t> in </a:t>
            </a:r>
            <a:r>
              <a:rPr lang="en-US" sz="3200" dirty="0">
                <a:solidFill>
                  <a:srgbClr val="212121"/>
                </a:solidFill>
              </a:rPr>
              <a:t>PWH </a:t>
            </a:r>
            <a:r>
              <a:rPr lang="en-US" sz="3200" dirty="0">
                <a:solidFill>
                  <a:srgbClr val="212121"/>
                </a:solidFill>
                <a:latin typeface="Calibri" panose="020F0502020204030204" pitchFamily="34" charset="0"/>
              </a:rPr>
              <a:t>With High Baseline HIV RNA and/or Low CD4 Count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566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0369-574C-2378-F84E-2848A5C1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906262" cy="285273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+mn-lt"/>
              </a:rPr>
              <a:t>What are the ART options for PWH who have drug resistance?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23577"/>
      </p:ext>
    </p:extLst>
  </p:cSld>
  <p:clrMapOvr>
    <a:masterClrMapping/>
  </p:clrMapOvr>
</p:sld>
</file>

<file path=ppt/theme/theme1.xml><?xml version="1.0" encoding="utf-8"?>
<a:theme xmlns:a="http://schemas.openxmlformats.org/drawingml/2006/main" name="RajDefault">
  <a:themeElements>
    <a:clrScheme name="Raj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8CCEC"/>
      </a:accent1>
      <a:accent2>
        <a:srgbClr val="2F4858"/>
      </a:accent2>
      <a:accent3>
        <a:srgbClr val="33658A"/>
      </a:accent3>
      <a:accent4>
        <a:srgbClr val="F6AE2C"/>
      </a:accent4>
      <a:accent5>
        <a:srgbClr val="F26419"/>
      </a:accent5>
      <a:accent6>
        <a:srgbClr val="83003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Default" id="{19B6843A-6664-7E48-AF7C-7429E4518AE8}" vid="{1B9A9D5F-626C-4747-A1F3-3173B0063721}"/>
    </a:ext>
  </a:extLst>
</a:theme>
</file>

<file path=ppt/theme/theme10.xml><?xml version="1.0" encoding="utf-8"?>
<a:theme xmlns:a="http://schemas.openxmlformats.org/drawingml/2006/main" name="5_RajDefault">
  <a:themeElements>
    <a:clrScheme name="Raj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8CCEC"/>
      </a:accent1>
      <a:accent2>
        <a:srgbClr val="2F4858"/>
      </a:accent2>
      <a:accent3>
        <a:srgbClr val="33658A"/>
      </a:accent3>
      <a:accent4>
        <a:srgbClr val="F6AE2C"/>
      </a:accent4>
      <a:accent5>
        <a:srgbClr val="F26419"/>
      </a:accent5>
      <a:accent6>
        <a:srgbClr val="83003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Default" id="{19B6843A-6664-7E48-AF7C-7429E4518AE8}" vid="{1B9A9D5F-626C-4747-A1F3-3173B0063721}"/>
    </a:ext>
  </a:extLst>
</a:theme>
</file>

<file path=ppt/theme/theme11.xml><?xml version="1.0" encoding="utf-8"?>
<a:theme xmlns:a="http://schemas.openxmlformats.org/drawingml/2006/main" name="6_RajDefault">
  <a:themeElements>
    <a:clrScheme name="Raj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8CCEC"/>
      </a:accent1>
      <a:accent2>
        <a:srgbClr val="2F4858"/>
      </a:accent2>
      <a:accent3>
        <a:srgbClr val="33658A"/>
      </a:accent3>
      <a:accent4>
        <a:srgbClr val="F6AE2C"/>
      </a:accent4>
      <a:accent5>
        <a:srgbClr val="F26419"/>
      </a:accent5>
      <a:accent6>
        <a:srgbClr val="83003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Default" id="{314B344D-4ADD-EB4E-9DD9-AF861199B26C}" vid="{2EDBB128-4C01-1245-95F8-F92503ABE921}"/>
    </a:ext>
  </a:extLst>
</a:theme>
</file>

<file path=ppt/theme/theme12.xml><?xml version="1.0" encoding="utf-8"?>
<a:theme xmlns:a="http://schemas.openxmlformats.org/drawingml/2006/main" name="7_Raj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Default" id="{F3C79903-6658-664B-8806-350BAF1E8F18}" vid="{DC1AD2C3-65E7-F04D-B09B-F9A83054793A}"/>
    </a:ext>
  </a:extLst>
</a:theme>
</file>

<file path=ppt/theme/theme13.xml><?xml version="1.0" encoding="utf-8"?>
<a:theme xmlns:a="http://schemas.openxmlformats.org/drawingml/2006/main" name="7_Practice Point - Simply Speaking Template V1">
  <a:themeElements>
    <a:clrScheme name="Custom 3">
      <a:dk1>
        <a:srgbClr val="000000"/>
      </a:dk1>
      <a:lt1>
        <a:srgbClr val="FFFFFF"/>
      </a:lt1>
      <a:dk2>
        <a:srgbClr val="203D32"/>
      </a:dk2>
      <a:lt2>
        <a:srgbClr val="1E2171"/>
      </a:lt2>
      <a:accent1>
        <a:srgbClr val="6667AB"/>
      </a:accent1>
      <a:accent2>
        <a:srgbClr val="B3832F"/>
      </a:accent2>
      <a:accent3>
        <a:srgbClr val="48996B"/>
      </a:accent3>
      <a:accent4>
        <a:srgbClr val="A1CAC9"/>
      </a:accent4>
      <a:accent5>
        <a:srgbClr val="8C5896"/>
      </a:accent5>
      <a:accent6>
        <a:srgbClr val="CFBF54"/>
      </a:accent6>
      <a:hlink>
        <a:srgbClr val="759F51"/>
      </a:hlink>
      <a:folHlink>
        <a:srgbClr val="0775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4_Practice Point - Simply Speaking Template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4.xml><?xml version="1.0" encoding="utf-8"?>
<a:theme xmlns:a="http://schemas.openxmlformats.org/drawingml/2006/main" name="8_RajDefault">
  <a:themeElements>
    <a:clrScheme name="Raj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8CCEC"/>
      </a:accent1>
      <a:accent2>
        <a:srgbClr val="2F4858"/>
      </a:accent2>
      <a:accent3>
        <a:srgbClr val="33658A"/>
      </a:accent3>
      <a:accent4>
        <a:srgbClr val="F6AE2C"/>
      </a:accent4>
      <a:accent5>
        <a:srgbClr val="F26419"/>
      </a:accent5>
      <a:accent6>
        <a:srgbClr val="83003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Default" id="{F3C79903-6658-664B-8806-350BAF1E8F18}" vid="{DC1AD2C3-65E7-F04D-B09B-F9A83054793A}"/>
    </a:ext>
  </a:extLst>
</a:theme>
</file>

<file path=ppt/theme/theme15.xml><?xml version="1.0" encoding="utf-8"?>
<a:theme xmlns:a="http://schemas.openxmlformats.org/drawingml/2006/main" name="9_RajDefault">
  <a:themeElements>
    <a:clrScheme name="Raj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8CCEC"/>
      </a:accent1>
      <a:accent2>
        <a:srgbClr val="2F4858"/>
      </a:accent2>
      <a:accent3>
        <a:srgbClr val="33658A"/>
      </a:accent3>
      <a:accent4>
        <a:srgbClr val="F6AE2C"/>
      </a:accent4>
      <a:accent5>
        <a:srgbClr val="F26419"/>
      </a:accent5>
      <a:accent6>
        <a:srgbClr val="83003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Default" id="{F3C79903-6658-664B-8806-350BAF1E8F18}" vid="{DC1AD2C3-65E7-F04D-B09B-F9A83054793A}"/>
    </a:ext>
  </a:extLst>
</a:theme>
</file>

<file path=ppt/theme/theme16.xml><?xml version="1.0" encoding="utf-8"?>
<a:theme xmlns:a="http://schemas.openxmlformats.org/drawingml/2006/main" name="10_RajDefault">
  <a:themeElements>
    <a:clrScheme name="Raj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8CCEC"/>
      </a:accent1>
      <a:accent2>
        <a:srgbClr val="2F4858"/>
      </a:accent2>
      <a:accent3>
        <a:srgbClr val="33658A"/>
      </a:accent3>
      <a:accent4>
        <a:srgbClr val="F6AE2C"/>
      </a:accent4>
      <a:accent5>
        <a:srgbClr val="F26419"/>
      </a:accent5>
      <a:accent6>
        <a:srgbClr val="83003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Default" id="{314B344D-4ADD-EB4E-9DD9-AF861199B26C}" vid="{2EDBB128-4C01-1245-95F8-F92503ABE921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1_Raj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Default" id="{F3C79903-6658-664B-8806-350BAF1E8F18}" vid="{DC1AD2C3-65E7-F04D-B09B-F9A83054793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Practice Point - Simply Speaking Template V1">
  <a:themeElements>
    <a:clrScheme name="Custom 3">
      <a:dk1>
        <a:srgbClr val="000000"/>
      </a:dk1>
      <a:lt1>
        <a:srgbClr val="FFFFFF"/>
      </a:lt1>
      <a:dk2>
        <a:srgbClr val="203D32"/>
      </a:dk2>
      <a:lt2>
        <a:srgbClr val="1E2171"/>
      </a:lt2>
      <a:accent1>
        <a:srgbClr val="6667AB"/>
      </a:accent1>
      <a:accent2>
        <a:srgbClr val="B3832F"/>
      </a:accent2>
      <a:accent3>
        <a:srgbClr val="48996B"/>
      </a:accent3>
      <a:accent4>
        <a:srgbClr val="A1CAC9"/>
      </a:accent4>
      <a:accent5>
        <a:srgbClr val="8C5896"/>
      </a:accent5>
      <a:accent6>
        <a:srgbClr val="CFBF54"/>
      </a:accent6>
      <a:hlink>
        <a:srgbClr val="759F51"/>
      </a:hlink>
      <a:folHlink>
        <a:srgbClr val="0775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4_Practice Point - Simply Speaking Template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RajDefault">
  <a:themeElements>
    <a:clrScheme name="Raj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8CCEC"/>
      </a:accent1>
      <a:accent2>
        <a:srgbClr val="2F4858"/>
      </a:accent2>
      <a:accent3>
        <a:srgbClr val="33658A"/>
      </a:accent3>
      <a:accent4>
        <a:srgbClr val="F6AE2C"/>
      </a:accent4>
      <a:accent5>
        <a:srgbClr val="F26419"/>
      </a:accent5>
      <a:accent6>
        <a:srgbClr val="83003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Default" id="{F3C79903-6658-664B-8806-350BAF1E8F18}" vid="{DC1AD2C3-65E7-F04D-B09B-F9A83054793A}"/>
    </a:ext>
  </a:extLst>
</a:theme>
</file>

<file path=ppt/theme/theme4.xml><?xml version="1.0" encoding="utf-8"?>
<a:theme xmlns:a="http://schemas.openxmlformats.org/drawingml/2006/main" name="2_RajDefault">
  <a:themeElements>
    <a:clrScheme name="Raj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8CCEC"/>
      </a:accent1>
      <a:accent2>
        <a:srgbClr val="2F4858"/>
      </a:accent2>
      <a:accent3>
        <a:srgbClr val="33658A"/>
      </a:accent3>
      <a:accent4>
        <a:srgbClr val="F6AE2C"/>
      </a:accent4>
      <a:accent5>
        <a:srgbClr val="F26419"/>
      </a:accent5>
      <a:accent6>
        <a:srgbClr val="83003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Default" id="{F3C79903-6658-664B-8806-350BAF1E8F18}" vid="{DC1AD2C3-65E7-F04D-B09B-F9A83054793A}"/>
    </a:ext>
  </a:extLst>
</a:theme>
</file>

<file path=ppt/theme/theme5.xml><?xml version="1.0" encoding="utf-8"?>
<a:theme xmlns:a="http://schemas.openxmlformats.org/drawingml/2006/main" name="4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RajDefault">
  <a:themeElements>
    <a:clrScheme name="Raj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8CCEC"/>
      </a:accent1>
      <a:accent2>
        <a:srgbClr val="2F4858"/>
      </a:accent2>
      <a:accent3>
        <a:srgbClr val="33658A"/>
      </a:accent3>
      <a:accent4>
        <a:srgbClr val="F6AE2C"/>
      </a:accent4>
      <a:accent5>
        <a:srgbClr val="F26419"/>
      </a:accent5>
      <a:accent6>
        <a:srgbClr val="83003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Default" id="{19B6843A-6664-7E48-AF7C-7429E4518AE8}" vid="{1B9A9D5F-626C-4747-A1F3-3173B0063721}"/>
    </a:ext>
  </a:extLst>
</a:theme>
</file>

<file path=ppt/theme/theme8.xml><?xml version="1.0" encoding="utf-8"?>
<a:theme xmlns:a="http://schemas.openxmlformats.org/drawingml/2006/main" name="4_Raj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Default" id="{F3C79903-6658-664B-8806-350BAF1E8F18}" vid="{DC1AD2C3-65E7-F04D-B09B-F9A83054793A}"/>
    </a:ext>
  </a:extLst>
</a:theme>
</file>

<file path=ppt/theme/theme9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4_Practice Point - Simply Speaking Template V1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203D32"/>
    </a:dk2>
    <a:lt2>
      <a:srgbClr val="1E2171"/>
    </a:lt2>
    <a:accent1>
      <a:srgbClr val="6667AB"/>
    </a:accent1>
    <a:accent2>
      <a:srgbClr val="B3832F"/>
    </a:accent2>
    <a:accent3>
      <a:srgbClr val="48996B"/>
    </a:accent3>
    <a:accent4>
      <a:srgbClr val="A1CAC9"/>
    </a:accent4>
    <a:accent5>
      <a:srgbClr val="8C5896"/>
    </a:accent5>
    <a:accent6>
      <a:srgbClr val="CFBF54"/>
    </a:accent6>
    <a:hlink>
      <a:srgbClr val="759F51"/>
    </a:hlink>
    <a:folHlink>
      <a:srgbClr val="07757B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4_Practice Point - Simply Speaking Template V1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4_Practice Point - Simply Speaking Template V1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RajDefault</Template>
  <TotalTime>1265</TotalTime>
  <Words>4007</Words>
  <Application>Microsoft Office PowerPoint</Application>
  <PresentationFormat>Widescreen</PresentationFormat>
  <Paragraphs>574</Paragraphs>
  <Slides>50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50</vt:i4>
      </vt:variant>
    </vt:vector>
  </HeadingPairs>
  <TitlesOfParts>
    <vt:vector size="82" baseType="lpstr">
      <vt:lpstr>Arial</vt:lpstr>
      <vt:lpstr>Calibri</vt:lpstr>
      <vt:lpstr>Calibri Light</vt:lpstr>
      <vt:lpstr>Century Gothic</vt:lpstr>
      <vt:lpstr>Corbel</vt:lpstr>
      <vt:lpstr>Courier New</vt:lpstr>
      <vt:lpstr>Helvetica Neue</vt:lpstr>
      <vt:lpstr>Helvetica Neue Light</vt:lpstr>
      <vt:lpstr>Helvetica Neue Medium</vt:lpstr>
      <vt:lpstr>Helvetica Neue Thin</vt:lpstr>
      <vt:lpstr>Roboto Slab</vt:lpstr>
      <vt:lpstr>Symbol</vt:lpstr>
      <vt:lpstr>Times New Roman</vt:lpstr>
      <vt:lpstr>Wingdings</vt:lpstr>
      <vt:lpstr>RajDefault</vt:lpstr>
      <vt:lpstr>6_Practice Point - Simply Speaking Template V1</vt:lpstr>
      <vt:lpstr>1_RajDefault</vt:lpstr>
      <vt:lpstr>2_RajDefault</vt:lpstr>
      <vt:lpstr>4_2017_HTAA_Diabetes</vt:lpstr>
      <vt:lpstr>Custom Design</vt:lpstr>
      <vt:lpstr>3_RajDefault</vt:lpstr>
      <vt:lpstr>4_RajDefault</vt:lpstr>
      <vt:lpstr>White</vt:lpstr>
      <vt:lpstr>5_RajDefault</vt:lpstr>
      <vt:lpstr>6_RajDefault</vt:lpstr>
      <vt:lpstr>7_RajDefault</vt:lpstr>
      <vt:lpstr>7_Practice Point - Simply Speaking Template V1</vt:lpstr>
      <vt:lpstr>8_RajDefault</vt:lpstr>
      <vt:lpstr>9_RajDefault</vt:lpstr>
      <vt:lpstr>10_RajDefault</vt:lpstr>
      <vt:lpstr>Office Theme</vt:lpstr>
      <vt:lpstr>11_RajDefault</vt:lpstr>
      <vt:lpstr>Fall HIV Conference Update (Part 2)</vt:lpstr>
      <vt:lpstr>PowerPoint Presentation</vt:lpstr>
      <vt:lpstr>When to START? The Sooner, the Better</vt:lpstr>
      <vt:lpstr>PowerPoint Presentation</vt:lpstr>
      <vt:lpstr>Risk of complications associated with delaying ART diminishes after ART is started, but some excess risk still persists </vt:lpstr>
      <vt:lpstr>Implications: Need to Diagnose and Treat HIV Earlier</vt:lpstr>
      <vt:lpstr>Bictegravir/FTC/TAF in PWH With High Baseline HIV RNA and/or Low CD4 Count</vt:lpstr>
      <vt:lpstr>PowerPoint Presentation</vt:lpstr>
      <vt:lpstr>What are the ART options for PWH who have drug resistance?   </vt:lpstr>
      <vt:lpstr>High Efficacy of Switching to Bictegravir/FTC/TAF with Suppressed HIV and pre-existing M184V/I</vt:lpstr>
      <vt:lpstr>PIBIK Study: Switch to Bictegravir/FTC/TAF From Boosted PI Regimens With Drug Resistance</vt:lpstr>
      <vt:lpstr>PIBIK Study: Outcomes Following Switch to Bictegravir/FTC/TAF</vt:lpstr>
      <vt:lpstr>2SD: Switching Treatment Experienced PWH from PI/r to DTG</vt:lpstr>
      <vt:lpstr>NADIA:  2nd-Line ART after NNRTI Failure</vt:lpstr>
      <vt:lpstr>Lessons from Trials of Switching ART</vt:lpstr>
      <vt:lpstr>Regimens to Consider in Someone Who Acquires HIV While on Pre-Exposure Prophylaxis</vt:lpstr>
      <vt:lpstr>PowerPoint Presentation</vt:lpstr>
      <vt:lpstr>CARISEL: Long-acting Cabotegravir/Rilpivirine </vt:lpstr>
      <vt:lpstr>LA Cabotegravir/Rilpivirine: Considerations  </vt:lpstr>
      <vt:lpstr>What’s on the Horizon?</vt:lpstr>
      <vt:lpstr>PowerPoint Presentation</vt:lpstr>
      <vt:lpstr>PowerPoint Presentation</vt:lpstr>
      <vt:lpstr>Lenacapavir Approval</vt:lpstr>
      <vt:lpstr>Lymphocyte Changes With Islatravir + Doravirine</vt:lpstr>
      <vt:lpstr>Lymphocyte Changes With Islatravir + Doravirine</vt:lpstr>
      <vt:lpstr>Islatravir: Clinical Trial Updates</vt:lpstr>
      <vt:lpstr>PowerPoint Presentation</vt:lpstr>
      <vt:lpstr>PowerPoint Presentation</vt:lpstr>
      <vt:lpstr>INSTI Use and Incidence of CVD</vt:lpstr>
      <vt:lpstr>Randomized Trial of BIC/FTC/TAF vs DTG + FTC/TDF in PWH With HBV Coinfection (ALLIANCE)</vt:lpstr>
      <vt:lpstr>PowerPoint Presentation</vt:lpstr>
      <vt:lpstr>PowerPoint Presentation</vt:lpstr>
      <vt:lpstr>PowerPoint Presentation</vt:lpstr>
      <vt:lpstr>HepB-CpG Vaccine in PWH without prior HBV Vaccination </vt:lpstr>
      <vt:lpstr>HepB-CpG Vaccine in PWH without prior HBV Vaccination </vt:lpstr>
      <vt:lpstr>Single High-dose Liposomal Amphotericin B in Histoplasmosis</vt:lpstr>
      <vt:lpstr>Are PWH at higher risk for COVID-19 mortality? </vt:lpstr>
      <vt:lpstr>a decentralized, placebo-controlled, randomized, platform clinical trial</vt:lpstr>
      <vt:lpstr>PowerPoint Presentation</vt:lpstr>
      <vt:lpstr>PowerPoint Presentation</vt:lpstr>
      <vt:lpstr>Transmission of Monkeypox Virus (MPXV)</vt:lpstr>
      <vt:lpstr>MPXV in Human Samples and Implications for Transmission</vt:lpstr>
      <vt:lpstr>Severe Mpox in People with Advanced HIV</vt:lpstr>
      <vt:lpstr>PowerPoint Presentation</vt:lpstr>
      <vt:lpstr>PowerPoint Presentation</vt:lpstr>
      <vt:lpstr>PowerPoint Presentation</vt:lpstr>
      <vt:lpstr>PowerPoint Presentation</vt:lpstr>
      <vt:lpstr>Awareness of PrEP Among Cisgender Women in US</vt:lpstr>
      <vt:lpstr>PrEP: Where We Are Now and Where We Need to Be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PRN talk</dc:title>
  <dc:creator>Tern, Courtney Arnab</dc:creator>
  <cp:lastModifiedBy>Gandhi, Rajesh T.,MD</cp:lastModifiedBy>
  <cp:revision>199</cp:revision>
  <cp:lastPrinted>2022-11-06T20:07:13Z</cp:lastPrinted>
  <dcterms:created xsi:type="dcterms:W3CDTF">2022-10-24T16:35:05Z</dcterms:created>
  <dcterms:modified xsi:type="dcterms:W3CDTF">2022-12-06T15:46:18Z</dcterms:modified>
</cp:coreProperties>
</file>